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5143500" type="screen16x9"/>
  <p:notesSz cx="6858000" cy="9144000"/>
  <p:embeddedFontLst>
    <p:embeddedFont>
      <p:font typeface="Bangers" panose="020B0604020202020204" charset="0"/>
      <p:regular r:id="rId24"/>
    </p:embeddedFont>
    <p:embeddedFont>
      <p:font typeface="Sniglet" panose="020B0604020202020204" charset="0"/>
      <p:regular r:id="rId25"/>
    </p:embeddedFont>
    <p:embeddedFont>
      <p:font typeface="Verdana" panose="020B060403050404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GT26qA0QCNlpLwJujxAhufUrP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B62A66-EE7C-4CD0-8F60-9BFE53A5886A}">
  <a:tblStyle styleId="{DFB62A66-EE7C-4CD0-8F60-9BFE53A5886A}" styleName="Table_0">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6"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customschemas.google.com/relationships/presentationmetadata" Target="meta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riseupfeministarchive.ca/activism/organizations/ontario-coalition-for-better-child-care-formerly-ontario-coalition-for-better-day-care/ocbcc-1993-employersunionschild-care-oc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sz="1100" b="1" i="0" u="none" strike="noStrike" cap="none">
                <a:solidFill>
                  <a:srgbClr val="000000"/>
                </a:solidFill>
                <a:latin typeface="Arial"/>
                <a:ea typeface="Arial"/>
                <a:cs typeface="Arial"/>
                <a:sym typeface="Arial"/>
              </a:rPr>
              <a:t>Report (1993): Employers, Unions and Child Care - </a:t>
            </a:r>
            <a:r>
              <a:rPr lang="en" sz="11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https://riseupfeministarchive.ca/activism/organizations/ontario-coalition-for-better-child-care-formerly-ontario-coalition-for-better-day-care/ocbcc-1993-employersunionschild-care-ocr/</a:t>
            </a:r>
            <a:endParaRPr sz="1100" b="0" i="0" u="none" strike="noStrike" cap="non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endParaRPr/>
          </a:p>
          <a:p>
            <a:pPr marL="457200" lvl="0" indent="-22860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Content warning: Please note this video talks about several equality issues, including reproductive rights, homophobia and violence against women.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2" descr="comic-04.png"/>
          <p:cNvPicPr preferRelativeResize="0"/>
          <p:nvPr/>
        </p:nvPicPr>
        <p:blipFill rotWithShape="1">
          <a:blip r:embed="rId2">
            <a:alphaModFix amt="20000"/>
          </a:blip>
          <a:srcRect/>
          <a:stretch/>
        </p:blipFill>
        <p:spPr>
          <a:xfrm>
            <a:off x="0" y="0"/>
            <a:ext cx="9144000" cy="5143500"/>
          </a:xfrm>
          <a:prstGeom prst="rect">
            <a:avLst/>
          </a:prstGeom>
          <a:noFill/>
          <a:ln>
            <a:noFill/>
          </a:ln>
        </p:spPr>
      </p:pic>
      <p:sp>
        <p:nvSpPr>
          <p:cNvPr id="11" name="Google Shape;11;p22"/>
          <p:cNvSpPr/>
          <p:nvPr/>
        </p:nvSpPr>
        <p:spPr>
          <a:xfrm>
            <a:off x="1315275" y="921225"/>
            <a:ext cx="6411650" cy="3910600"/>
          </a:xfrm>
          <a:custGeom>
            <a:avLst/>
            <a:gdLst/>
            <a:ahLst/>
            <a:cxnLst/>
            <a:rect l="l" t="t" r="r" b="b"/>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001936">
              <a:alpha val="21568"/>
            </a:srgbClr>
          </a:solidFill>
          <a:ln>
            <a:noFill/>
          </a:ln>
        </p:spPr>
      </p:sp>
      <p:sp>
        <p:nvSpPr>
          <p:cNvPr id="12" name="Google Shape;12;p22"/>
          <p:cNvSpPr/>
          <p:nvPr/>
        </p:nvSpPr>
        <p:spPr>
          <a:xfrm>
            <a:off x="1010475" y="616425"/>
            <a:ext cx="6411650" cy="3910600"/>
          </a:xfrm>
          <a:custGeom>
            <a:avLst/>
            <a:gdLst/>
            <a:ahLst/>
            <a:cxnLst/>
            <a:rect l="l" t="t" r="r" b="b"/>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FFFFFF"/>
          </a:solidFill>
          <a:ln w="76200" cap="flat" cmpd="sng">
            <a:solidFill>
              <a:srgbClr val="000000"/>
            </a:solidFill>
            <a:prstDash val="solid"/>
            <a:miter lim="8000"/>
            <a:headEnd type="none" w="sm" len="sm"/>
            <a:tailEnd type="none" w="sm" len="sm"/>
          </a:ln>
        </p:spPr>
      </p:sp>
      <p:sp>
        <p:nvSpPr>
          <p:cNvPr id="13" name="Google Shape;13;p22"/>
          <p:cNvSpPr txBox="1">
            <a:spLocks noGrp="1"/>
          </p:cNvSpPr>
          <p:nvPr>
            <p:ph type="ctrTitle"/>
          </p:nvPr>
        </p:nvSpPr>
        <p:spPr>
          <a:xfrm>
            <a:off x="2572125" y="2068625"/>
            <a:ext cx="4271700" cy="1159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0"/>
        <p:cNvGrpSpPr/>
        <p:nvPr/>
      </p:nvGrpSpPr>
      <p:grpSpPr>
        <a:xfrm>
          <a:off x="0" y="0"/>
          <a:ext cx="0" cy="0"/>
          <a:chOff x="0" y="0"/>
          <a:chExt cx="0" cy="0"/>
        </a:xfrm>
      </p:grpSpPr>
      <p:sp>
        <p:nvSpPr>
          <p:cNvPr id="71" name="Google Shape;71;p3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72" name="Google Shape;72;p3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73" name="Google Shape;73;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76" name="Google Shape;76;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7"/>
        <p:cNvGrpSpPr/>
        <p:nvPr/>
      </p:nvGrpSpPr>
      <p:grpSpPr>
        <a:xfrm>
          <a:off x="0" y="0"/>
          <a:ext cx="0" cy="0"/>
          <a:chOff x="0" y="0"/>
          <a:chExt cx="0" cy="0"/>
        </a:xfrm>
      </p:grpSpPr>
      <p:sp>
        <p:nvSpPr>
          <p:cNvPr id="78" name="Google Shape;78;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9" name="Google Shape;79;p3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80" name="Google Shape;80;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1"/>
        <p:cNvGrpSpPr/>
        <p:nvPr/>
      </p:nvGrpSpPr>
      <p:grpSpPr>
        <a:xfrm>
          <a:off x="0" y="0"/>
          <a:ext cx="0" cy="0"/>
          <a:chOff x="0" y="0"/>
          <a:chExt cx="0" cy="0"/>
        </a:xfrm>
      </p:grpSpPr>
      <p:sp>
        <p:nvSpPr>
          <p:cNvPr id="82" name="Google Shape;82;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3" name="Google Shape;83;p3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84" name="Google Shape;84;p3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85" name="Google Shape;85;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8" name="Google Shape;88;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9"/>
        <p:cNvGrpSpPr/>
        <p:nvPr/>
      </p:nvGrpSpPr>
      <p:grpSpPr>
        <a:xfrm>
          <a:off x="0" y="0"/>
          <a:ext cx="0" cy="0"/>
          <a:chOff x="0" y="0"/>
          <a:chExt cx="0" cy="0"/>
        </a:xfrm>
      </p:grpSpPr>
      <p:sp>
        <p:nvSpPr>
          <p:cNvPr id="90" name="Google Shape;90;p3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91" name="Google Shape;91;p3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92" name="Google Shape;92;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3"/>
        <p:cNvGrpSpPr/>
        <p:nvPr/>
      </p:nvGrpSpPr>
      <p:grpSpPr>
        <a:xfrm>
          <a:off x="0" y="0"/>
          <a:ext cx="0" cy="0"/>
          <a:chOff x="0" y="0"/>
          <a:chExt cx="0" cy="0"/>
        </a:xfrm>
      </p:grpSpPr>
      <p:sp>
        <p:nvSpPr>
          <p:cNvPr id="94" name="Google Shape;94;p3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95" name="Google Shape;95;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6"/>
        <p:cNvGrpSpPr/>
        <p:nvPr/>
      </p:nvGrpSpPr>
      <p:grpSpPr>
        <a:xfrm>
          <a:off x="0" y="0"/>
          <a:ext cx="0" cy="0"/>
          <a:chOff x="0" y="0"/>
          <a:chExt cx="0" cy="0"/>
        </a:xfrm>
      </p:grpSpPr>
      <p:sp>
        <p:nvSpPr>
          <p:cNvPr id="97" name="Google Shape;97;p3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3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99" name="Google Shape;99;p3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0" name="Google Shape;100;p3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01" name="Google Shape;101;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2"/>
        <p:cNvGrpSpPr/>
        <p:nvPr/>
      </p:nvGrpSpPr>
      <p:grpSpPr>
        <a:xfrm>
          <a:off x="0" y="0"/>
          <a:ext cx="0" cy="0"/>
          <a:chOff x="0" y="0"/>
          <a:chExt cx="0" cy="0"/>
        </a:xfrm>
      </p:grpSpPr>
      <p:sp>
        <p:nvSpPr>
          <p:cNvPr id="103" name="Google Shape;103;p4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04" name="Google Shape;104;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sp>
        <p:nvSpPr>
          <p:cNvPr id="106" name="Google Shape;106;p4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7" name="Google Shape;107;p4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08" name="Google Shape;108;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4"/>
        <p:cNvGrpSpPr/>
        <p:nvPr/>
      </p:nvGrpSpPr>
      <p:grpSpPr>
        <a:xfrm>
          <a:off x="0" y="0"/>
          <a:ext cx="0" cy="0"/>
          <a:chOff x="0" y="0"/>
          <a:chExt cx="0" cy="0"/>
        </a:xfrm>
      </p:grpSpPr>
      <p:pic>
        <p:nvPicPr>
          <p:cNvPr id="15" name="Google Shape;15;p23" descr="comic-02.png"/>
          <p:cNvPicPr preferRelativeResize="0"/>
          <p:nvPr/>
        </p:nvPicPr>
        <p:blipFill rotWithShape="1">
          <a:blip r:embed="rId2">
            <a:alphaModFix amt="20000"/>
          </a:blip>
          <a:srcRect/>
          <a:stretch/>
        </p:blipFill>
        <p:spPr>
          <a:xfrm>
            <a:off x="0" y="0"/>
            <a:ext cx="9144000" cy="5143500"/>
          </a:xfrm>
          <a:prstGeom prst="rect">
            <a:avLst/>
          </a:prstGeom>
          <a:noFill/>
          <a:ln>
            <a:noFill/>
          </a:ln>
        </p:spPr>
      </p:pic>
      <p:sp>
        <p:nvSpPr>
          <p:cNvPr id="16" name="Google Shape;16;p23"/>
          <p:cNvSpPr/>
          <p:nvPr/>
        </p:nvSpPr>
        <p:spPr>
          <a:xfrm>
            <a:off x="1992350" y="37775"/>
            <a:ext cx="5616577" cy="5220440"/>
          </a:xfrm>
          <a:custGeom>
            <a:avLst/>
            <a:gdLst/>
            <a:ahLst/>
            <a:cxnLst/>
            <a:rect l="l" t="t" r="r" b="b"/>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001936">
              <a:alpha val="21568"/>
            </a:srgbClr>
          </a:solidFill>
          <a:ln>
            <a:noFill/>
          </a:ln>
        </p:spPr>
      </p:sp>
      <p:sp>
        <p:nvSpPr>
          <p:cNvPr id="17" name="Google Shape;17;p23"/>
          <p:cNvSpPr/>
          <p:nvPr/>
        </p:nvSpPr>
        <p:spPr>
          <a:xfrm>
            <a:off x="1763750" y="-114625"/>
            <a:ext cx="5616577" cy="5220440"/>
          </a:xfrm>
          <a:custGeom>
            <a:avLst/>
            <a:gdLst/>
            <a:ahLst/>
            <a:cxnLst/>
            <a:rect l="l" t="t" r="r" b="b"/>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FFFFFF"/>
          </a:solidFill>
          <a:ln w="76200" cap="flat" cmpd="sng">
            <a:solidFill>
              <a:srgbClr val="000000"/>
            </a:solidFill>
            <a:prstDash val="solid"/>
            <a:miter lim="8000"/>
            <a:headEnd type="none" w="sm" len="sm"/>
            <a:tailEnd type="none" w="sm" len="sm"/>
          </a:ln>
        </p:spPr>
      </p:sp>
      <p:sp>
        <p:nvSpPr>
          <p:cNvPr id="18" name="Google Shape;18;p23"/>
          <p:cNvSpPr txBox="1">
            <a:spLocks noGrp="1"/>
          </p:cNvSpPr>
          <p:nvPr>
            <p:ph type="body" idx="1"/>
          </p:nvPr>
        </p:nvSpPr>
        <p:spPr>
          <a:xfrm>
            <a:off x="2905800" y="2161800"/>
            <a:ext cx="3332400" cy="819900"/>
          </a:xfrm>
          <a:prstGeom prst="rect">
            <a:avLst/>
          </a:prstGeom>
          <a:noFill/>
          <a:ln>
            <a:noFill/>
          </a:ln>
        </p:spPr>
        <p:txBody>
          <a:bodyPr spcFirstLastPara="1" wrap="square" lIns="91425" tIns="91425" rIns="91425" bIns="91425" anchor="ctr" anchorCtr="0">
            <a:noAutofit/>
          </a:bodyPr>
          <a:lstStyle>
            <a:lvl1pPr marL="457200" lvl="0" indent="-381000" algn="ctr">
              <a:lnSpc>
                <a:spcPct val="100000"/>
              </a:lnSpc>
              <a:spcBef>
                <a:spcPts val="600"/>
              </a:spcBef>
              <a:spcAft>
                <a:spcPts val="0"/>
              </a:spcAft>
              <a:buClr>
                <a:srgbClr val="000000"/>
              </a:buClr>
              <a:buSzPts val="2400"/>
              <a:buFont typeface="Bangers"/>
              <a:buChar char="×"/>
              <a:defRPr sz="2400">
                <a:solidFill>
                  <a:srgbClr val="000000"/>
                </a:solidFill>
                <a:latin typeface="Bangers"/>
                <a:ea typeface="Bangers"/>
                <a:cs typeface="Bangers"/>
                <a:sym typeface="Bangers"/>
              </a:defRPr>
            </a:lvl1pPr>
            <a:lvl2pPr marL="914400" lvl="1" indent="-381000" algn="ctr">
              <a:lnSpc>
                <a:spcPct val="100000"/>
              </a:lnSpc>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2pPr>
            <a:lvl3pPr marL="1371600" lvl="2" indent="-381000" algn="ctr">
              <a:lnSpc>
                <a:spcPct val="100000"/>
              </a:lnSpc>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3pPr>
            <a:lvl4pPr marL="1828800" lvl="3" indent="-381000" algn="ctr">
              <a:lnSpc>
                <a:spcPct val="100000"/>
              </a:lnSpc>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4pPr>
            <a:lvl5pPr marL="2286000" lvl="4" indent="-381000" algn="ctr">
              <a:lnSpc>
                <a:spcPct val="100000"/>
              </a:lnSpc>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5pPr>
            <a:lvl6pPr marL="2743200" lvl="5" indent="-381000" algn="ctr">
              <a:lnSpc>
                <a:spcPct val="100000"/>
              </a:lnSpc>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6pPr>
            <a:lvl7pPr marL="3200400" lvl="6" indent="-381000" algn="ctr">
              <a:lnSpc>
                <a:spcPct val="100000"/>
              </a:lnSpc>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7pPr>
            <a:lvl8pPr marL="3657600" lvl="7" indent="-381000" algn="ctr">
              <a:lnSpc>
                <a:spcPct val="100000"/>
              </a:lnSpc>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8pPr>
            <a:lvl9pPr marL="4114800" lvl="8" indent="-381000" algn="ctr">
              <a:lnSpc>
                <a:spcPct val="100000"/>
              </a:lnSpc>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9pPr>
          </a:lstStyle>
          <a:p>
            <a:endParaRPr/>
          </a:p>
        </p:txBody>
      </p:sp>
      <p:sp>
        <p:nvSpPr>
          <p:cNvPr id="19" name="Google Shape;19;p2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
        <p:cNvGrpSpPr/>
        <p:nvPr/>
      </p:nvGrpSpPr>
      <p:grpSpPr>
        <a:xfrm>
          <a:off x="0" y="0"/>
          <a:ext cx="0" cy="0"/>
          <a:chOff x="0" y="0"/>
          <a:chExt cx="0" cy="0"/>
        </a:xfrm>
      </p:grpSpPr>
      <p:sp>
        <p:nvSpPr>
          <p:cNvPr id="110" name="Google Shape;110;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0"/>
        <p:cNvGrpSpPr/>
        <p:nvPr/>
      </p:nvGrpSpPr>
      <p:grpSpPr>
        <a:xfrm>
          <a:off x="0" y="0"/>
          <a:ext cx="0" cy="0"/>
          <a:chOff x="0" y="0"/>
          <a:chExt cx="0" cy="0"/>
        </a:xfrm>
      </p:grpSpPr>
      <p:pic>
        <p:nvPicPr>
          <p:cNvPr id="21" name="Google Shape;21;p24" descr="comic-04.png"/>
          <p:cNvPicPr preferRelativeResize="0"/>
          <p:nvPr/>
        </p:nvPicPr>
        <p:blipFill rotWithShape="1">
          <a:blip r:embed="rId2">
            <a:alphaModFix amt="20000"/>
          </a:blip>
          <a:srcRect/>
          <a:stretch/>
        </p:blipFill>
        <p:spPr>
          <a:xfrm>
            <a:off x="0" y="0"/>
            <a:ext cx="9144000" cy="5143500"/>
          </a:xfrm>
          <a:prstGeom prst="rect">
            <a:avLst/>
          </a:prstGeom>
          <a:noFill/>
          <a:ln>
            <a:noFill/>
          </a:ln>
        </p:spPr>
      </p:pic>
      <p:sp>
        <p:nvSpPr>
          <p:cNvPr id="22" name="Google Shape;22;p24"/>
          <p:cNvSpPr/>
          <p:nvPr/>
        </p:nvSpPr>
        <p:spPr>
          <a:xfrm rot="169468" flipH="1">
            <a:off x="3608972" y="646196"/>
            <a:ext cx="5247975" cy="3809532"/>
          </a:xfrm>
          <a:prstGeom prst="wedgeEllipseCallout">
            <a:avLst>
              <a:gd name="adj1" fmla="val -42509"/>
              <a:gd name="adj2" fmla="val 62980"/>
            </a:avLst>
          </a:prstGeom>
          <a:solidFill>
            <a:srgbClr val="001936">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4"/>
          <p:cNvSpPr/>
          <p:nvPr/>
        </p:nvSpPr>
        <p:spPr>
          <a:xfrm rot="169468" flipH="1">
            <a:off x="3380372" y="417596"/>
            <a:ext cx="5247975" cy="3809532"/>
          </a:xfrm>
          <a:prstGeom prst="wedgeEllipseCallout">
            <a:avLst>
              <a:gd name="adj1" fmla="val -42509"/>
              <a:gd name="adj2" fmla="val 62980"/>
            </a:avLst>
          </a:prstGeom>
          <a:solidFill>
            <a:srgbClr val="FFFFFF"/>
          </a:solidFill>
          <a:ln w="76200"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4"/>
          <p:cNvSpPr txBox="1">
            <a:spLocks noGrp="1"/>
          </p:cNvSpPr>
          <p:nvPr>
            <p:ph type="ctrTitle"/>
          </p:nvPr>
        </p:nvSpPr>
        <p:spPr>
          <a:xfrm>
            <a:off x="4101125" y="1659550"/>
            <a:ext cx="3767400" cy="1159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5" name="Google Shape;25;p24"/>
          <p:cNvSpPr txBox="1">
            <a:spLocks noGrp="1"/>
          </p:cNvSpPr>
          <p:nvPr>
            <p:ph type="subTitle" idx="1"/>
          </p:nvPr>
        </p:nvSpPr>
        <p:spPr>
          <a:xfrm>
            <a:off x="4101125" y="2687651"/>
            <a:ext cx="3767400" cy="78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800"/>
              <a:buNone/>
              <a:defRPr sz="1800">
                <a:solidFill>
                  <a:srgbClr val="000000"/>
                </a:solidFill>
              </a:defRPr>
            </a:lvl1pPr>
            <a:lvl2pPr lvl="1" algn="ctr">
              <a:lnSpc>
                <a:spcPct val="100000"/>
              </a:lnSpc>
              <a:spcBef>
                <a:spcPts val="0"/>
              </a:spcBef>
              <a:spcAft>
                <a:spcPts val="0"/>
              </a:spcAft>
              <a:buClr>
                <a:srgbClr val="000000"/>
              </a:buClr>
              <a:buSzPts val="1800"/>
              <a:buNone/>
              <a:defRPr sz="1800">
                <a:solidFill>
                  <a:srgbClr val="000000"/>
                </a:solidFill>
              </a:defRPr>
            </a:lvl2pPr>
            <a:lvl3pPr lvl="2" algn="ctr">
              <a:lnSpc>
                <a:spcPct val="100000"/>
              </a:lnSpc>
              <a:spcBef>
                <a:spcPts val="0"/>
              </a:spcBef>
              <a:spcAft>
                <a:spcPts val="0"/>
              </a:spcAft>
              <a:buClr>
                <a:srgbClr val="000000"/>
              </a:buClr>
              <a:buSzPts val="1800"/>
              <a:buNone/>
              <a:defRPr sz="1800">
                <a:solidFill>
                  <a:srgbClr val="000000"/>
                </a:solidFill>
              </a:defRPr>
            </a:lvl3pPr>
            <a:lvl4pPr lvl="3" algn="ctr">
              <a:lnSpc>
                <a:spcPct val="100000"/>
              </a:lnSpc>
              <a:spcBef>
                <a:spcPts val="0"/>
              </a:spcBef>
              <a:spcAft>
                <a:spcPts val="0"/>
              </a:spcAft>
              <a:buClr>
                <a:srgbClr val="000000"/>
              </a:buClr>
              <a:buSzPts val="1800"/>
              <a:buNone/>
              <a:defRPr>
                <a:solidFill>
                  <a:srgbClr val="000000"/>
                </a:solidFill>
              </a:defRPr>
            </a:lvl4pPr>
            <a:lvl5pPr lvl="4" algn="ctr">
              <a:lnSpc>
                <a:spcPct val="100000"/>
              </a:lnSpc>
              <a:spcBef>
                <a:spcPts val="0"/>
              </a:spcBef>
              <a:spcAft>
                <a:spcPts val="0"/>
              </a:spcAft>
              <a:buClr>
                <a:srgbClr val="000000"/>
              </a:buClr>
              <a:buSzPts val="1800"/>
              <a:buNone/>
              <a:defRPr>
                <a:solidFill>
                  <a:srgbClr val="000000"/>
                </a:solidFill>
              </a:defRPr>
            </a:lvl5pPr>
            <a:lvl6pPr lvl="5" algn="ctr">
              <a:lnSpc>
                <a:spcPct val="100000"/>
              </a:lnSpc>
              <a:spcBef>
                <a:spcPts val="0"/>
              </a:spcBef>
              <a:spcAft>
                <a:spcPts val="0"/>
              </a:spcAft>
              <a:buClr>
                <a:srgbClr val="000000"/>
              </a:buClr>
              <a:buSzPts val="1800"/>
              <a:buNone/>
              <a:defRPr>
                <a:solidFill>
                  <a:srgbClr val="000000"/>
                </a:solidFill>
              </a:defRPr>
            </a:lvl6pPr>
            <a:lvl7pPr lvl="6" algn="ctr">
              <a:lnSpc>
                <a:spcPct val="100000"/>
              </a:lnSpc>
              <a:spcBef>
                <a:spcPts val="0"/>
              </a:spcBef>
              <a:spcAft>
                <a:spcPts val="0"/>
              </a:spcAft>
              <a:buClr>
                <a:srgbClr val="000000"/>
              </a:buClr>
              <a:buSzPts val="1800"/>
              <a:buNone/>
              <a:defRPr>
                <a:solidFill>
                  <a:srgbClr val="000000"/>
                </a:solidFill>
              </a:defRPr>
            </a:lvl7pPr>
            <a:lvl8pPr lvl="7" algn="ctr">
              <a:lnSpc>
                <a:spcPct val="100000"/>
              </a:lnSpc>
              <a:spcBef>
                <a:spcPts val="0"/>
              </a:spcBef>
              <a:spcAft>
                <a:spcPts val="0"/>
              </a:spcAft>
              <a:buClr>
                <a:srgbClr val="000000"/>
              </a:buClr>
              <a:buSzPts val="1800"/>
              <a:buNone/>
              <a:defRPr>
                <a:solidFill>
                  <a:srgbClr val="000000"/>
                </a:solidFill>
              </a:defRPr>
            </a:lvl8pPr>
            <a:lvl9pPr lvl="8" algn="ctr">
              <a:lnSpc>
                <a:spcPct val="100000"/>
              </a:lnSpc>
              <a:spcBef>
                <a:spcPts val="0"/>
              </a:spcBef>
              <a:spcAft>
                <a:spcPts val="0"/>
              </a:spcAft>
              <a:buClr>
                <a:srgbClr val="000000"/>
              </a:buClr>
              <a:buSzPts val="1800"/>
              <a:buNone/>
              <a:defRPr>
                <a:solidFill>
                  <a:srgbClr val="000000"/>
                </a:solidFill>
              </a:defRPr>
            </a:lvl9pPr>
          </a:lstStyle>
          <a:p>
            <a:endParaRPr/>
          </a:p>
        </p:txBody>
      </p:sp>
      <p:sp>
        <p:nvSpPr>
          <p:cNvPr id="26" name="Google Shape;26;p2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pic>
        <p:nvPicPr>
          <p:cNvPr id="28" name="Google Shape;28;p25" descr="comic-03.png"/>
          <p:cNvPicPr preferRelativeResize="0"/>
          <p:nvPr/>
        </p:nvPicPr>
        <p:blipFill rotWithShape="1">
          <a:blip r:embed="rId2">
            <a:alphaModFix amt="10000"/>
          </a:blip>
          <a:srcRect/>
          <a:stretch/>
        </p:blipFill>
        <p:spPr>
          <a:xfrm>
            <a:off x="0" y="0"/>
            <a:ext cx="9144000" cy="5143500"/>
          </a:xfrm>
          <a:prstGeom prst="rect">
            <a:avLst/>
          </a:prstGeom>
          <a:noFill/>
          <a:ln>
            <a:noFill/>
          </a:ln>
        </p:spPr>
      </p:pic>
      <p:sp>
        <p:nvSpPr>
          <p:cNvPr id="29" name="Google Shape;29;p2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0"/>
        <p:cNvGrpSpPr/>
        <p:nvPr/>
      </p:nvGrpSpPr>
      <p:grpSpPr>
        <a:xfrm>
          <a:off x="0" y="0"/>
          <a:ext cx="0" cy="0"/>
          <a:chOff x="0" y="0"/>
          <a:chExt cx="0" cy="0"/>
        </a:xfrm>
      </p:grpSpPr>
      <p:pic>
        <p:nvPicPr>
          <p:cNvPr id="31" name="Google Shape;31;p26" descr="comic-01.png"/>
          <p:cNvPicPr preferRelativeResize="0"/>
          <p:nvPr/>
        </p:nvPicPr>
        <p:blipFill rotWithShape="1">
          <a:blip r:embed="rId2">
            <a:alphaModFix amt="20000"/>
          </a:blip>
          <a:srcRect/>
          <a:stretch/>
        </p:blipFill>
        <p:spPr>
          <a:xfrm>
            <a:off x="0" y="0"/>
            <a:ext cx="9144000" cy="5143500"/>
          </a:xfrm>
          <a:prstGeom prst="rect">
            <a:avLst/>
          </a:prstGeom>
          <a:noFill/>
          <a:ln>
            <a:noFill/>
          </a:ln>
        </p:spPr>
      </p:pic>
      <p:sp>
        <p:nvSpPr>
          <p:cNvPr id="32" name="Google Shape;32;p26"/>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568"/>
            </a:srgbClr>
          </a:solidFill>
          <a:ln>
            <a:noFill/>
          </a:ln>
        </p:spPr>
      </p:sp>
      <p:sp>
        <p:nvSpPr>
          <p:cNvPr id="33" name="Google Shape;33;p26"/>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sm" len="sm"/>
            <a:tailEnd type="none" w="sm" len="sm"/>
          </a:ln>
        </p:spPr>
      </p:sp>
      <p:sp>
        <p:nvSpPr>
          <p:cNvPr id="34" name="Google Shape;34;p26"/>
          <p:cNvSpPr txBox="1">
            <a:spLocks noGrp="1"/>
          </p:cNvSpPr>
          <p:nvPr>
            <p:ph type="title"/>
          </p:nvPr>
        </p:nvSpPr>
        <p:spPr>
          <a:xfrm rot="161729">
            <a:off x="976261" y="876906"/>
            <a:ext cx="7029878" cy="760139"/>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5" name="Google Shape;35;p26"/>
          <p:cNvSpPr txBox="1">
            <a:spLocks noGrp="1"/>
          </p:cNvSpPr>
          <p:nvPr>
            <p:ph type="body" idx="1"/>
          </p:nvPr>
        </p:nvSpPr>
        <p:spPr>
          <a:xfrm>
            <a:off x="1073625" y="1550125"/>
            <a:ext cx="3396300" cy="26661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600"/>
              </a:spcBef>
              <a:spcAft>
                <a:spcPts val="0"/>
              </a:spcAft>
              <a:buSzPts val="2200"/>
              <a:buChar char="×"/>
              <a:defRPr sz="2200"/>
            </a:lvl1pPr>
            <a:lvl2pPr marL="914400" lvl="1" indent="-368300" algn="l">
              <a:lnSpc>
                <a:spcPct val="100000"/>
              </a:lnSpc>
              <a:spcBef>
                <a:spcPts val="0"/>
              </a:spcBef>
              <a:spcAft>
                <a:spcPts val="0"/>
              </a:spcAft>
              <a:buSzPts val="2200"/>
              <a:buChar char="×"/>
              <a:defRPr sz="2200"/>
            </a:lvl2pPr>
            <a:lvl3pPr marL="1371600" lvl="2" indent="-368300" algn="l">
              <a:lnSpc>
                <a:spcPct val="100000"/>
              </a:lnSpc>
              <a:spcBef>
                <a:spcPts val="0"/>
              </a:spcBef>
              <a:spcAft>
                <a:spcPts val="0"/>
              </a:spcAft>
              <a:buSzPts val="2200"/>
              <a:buChar char="×"/>
              <a:defRPr sz="2200"/>
            </a:lvl3pPr>
            <a:lvl4pPr marL="1828800" lvl="3" indent="-368300" algn="l">
              <a:lnSpc>
                <a:spcPct val="100000"/>
              </a:lnSpc>
              <a:spcBef>
                <a:spcPts val="0"/>
              </a:spcBef>
              <a:spcAft>
                <a:spcPts val="0"/>
              </a:spcAft>
              <a:buSzPts val="2200"/>
              <a:buChar char="×"/>
              <a:defRPr sz="2200"/>
            </a:lvl4pPr>
            <a:lvl5pPr marL="2286000" lvl="4" indent="-368300" algn="l">
              <a:lnSpc>
                <a:spcPct val="100000"/>
              </a:lnSpc>
              <a:spcBef>
                <a:spcPts val="0"/>
              </a:spcBef>
              <a:spcAft>
                <a:spcPts val="0"/>
              </a:spcAft>
              <a:buSzPts val="2200"/>
              <a:buChar char="×"/>
              <a:defRPr sz="2200"/>
            </a:lvl5pPr>
            <a:lvl6pPr marL="2743200" lvl="5" indent="-368300" algn="l">
              <a:lnSpc>
                <a:spcPct val="100000"/>
              </a:lnSpc>
              <a:spcBef>
                <a:spcPts val="0"/>
              </a:spcBef>
              <a:spcAft>
                <a:spcPts val="0"/>
              </a:spcAft>
              <a:buSzPts val="2200"/>
              <a:buChar char="×"/>
              <a:defRPr sz="2200"/>
            </a:lvl6pPr>
            <a:lvl7pPr marL="3200400" lvl="6" indent="-368300" algn="l">
              <a:lnSpc>
                <a:spcPct val="100000"/>
              </a:lnSpc>
              <a:spcBef>
                <a:spcPts val="0"/>
              </a:spcBef>
              <a:spcAft>
                <a:spcPts val="0"/>
              </a:spcAft>
              <a:buSzPts val="2200"/>
              <a:buChar char="×"/>
              <a:defRPr sz="2200"/>
            </a:lvl7pPr>
            <a:lvl8pPr marL="3657600" lvl="7" indent="-368300" algn="l">
              <a:lnSpc>
                <a:spcPct val="100000"/>
              </a:lnSpc>
              <a:spcBef>
                <a:spcPts val="0"/>
              </a:spcBef>
              <a:spcAft>
                <a:spcPts val="0"/>
              </a:spcAft>
              <a:buSzPts val="2200"/>
              <a:buChar char="×"/>
              <a:defRPr sz="2200"/>
            </a:lvl8pPr>
            <a:lvl9pPr marL="4114800" lvl="8" indent="-368300" algn="l">
              <a:lnSpc>
                <a:spcPct val="100000"/>
              </a:lnSpc>
              <a:spcBef>
                <a:spcPts val="0"/>
              </a:spcBef>
              <a:spcAft>
                <a:spcPts val="0"/>
              </a:spcAft>
              <a:buSzPts val="2200"/>
              <a:buChar char="×"/>
              <a:defRPr sz="2200"/>
            </a:lvl9pPr>
          </a:lstStyle>
          <a:p>
            <a:endParaRPr/>
          </a:p>
        </p:txBody>
      </p:sp>
      <p:sp>
        <p:nvSpPr>
          <p:cNvPr id="36" name="Google Shape;36;p26"/>
          <p:cNvSpPr txBox="1">
            <a:spLocks noGrp="1"/>
          </p:cNvSpPr>
          <p:nvPr>
            <p:ph type="body" idx="2"/>
          </p:nvPr>
        </p:nvSpPr>
        <p:spPr>
          <a:xfrm>
            <a:off x="4674251" y="1550125"/>
            <a:ext cx="3396300" cy="26661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600"/>
              </a:spcBef>
              <a:spcAft>
                <a:spcPts val="0"/>
              </a:spcAft>
              <a:buSzPts val="2200"/>
              <a:buChar char="×"/>
              <a:defRPr sz="2200"/>
            </a:lvl1pPr>
            <a:lvl2pPr marL="914400" lvl="1" indent="-368300" algn="l">
              <a:lnSpc>
                <a:spcPct val="100000"/>
              </a:lnSpc>
              <a:spcBef>
                <a:spcPts val="0"/>
              </a:spcBef>
              <a:spcAft>
                <a:spcPts val="0"/>
              </a:spcAft>
              <a:buSzPts val="2200"/>
              <a:buChar char="×"/>
              <a:defRPr sz="2200"/>
            </a:lvl2pPr>
            <a:lvl3pPr marL="1371600" lvl="2" indent="-368300" algn="l">
              <a:lnSpc>
                <a:spcPct val="100000"/>
              </a:lnSpc>
              <a:spcBef>
                <a:spcPts val="0"/>
              </a:spcBef>
              <a:spcAft>
                <a:spcPts val="0"/>
              </a:spcAft>
              <a:buSzPts val="2200"/>
              <a:buChar char="×"/>
              <a:defRPr sz="2200"/>
            </a:lvl3pPr>
            <a:lvl4pPr marL="1828800" lvl="3" indent="-368300" algn="l">
              <a:lnSpc>
                <a:spcPct val="100000"/>
              </a:lnSpc>
              <a:spcBef>
                <a:spcPts val="0"/>
              </a:spcBef>
              <a:spcAft>
                <a:spcPts val="0"/>
              </a:spcAft>
              <a:buSzPts val="2200"/>
              <a:buChar char="×"/>
              <a:defRPr sz="2200"/>
            </a:lvl4pPr>
            <a:lvl5pPr marL="2286000" lvl="4" indent="-368300" algn="l">
              <a:lnSpc>
                <a:spcPct val="100000"/>
              </a:lnSpc>
              <a:spcBef>
                <a:spcPts val="0"/>
              </a:spcBef>
              <a:spcAft>
                <a:spcPts val="0"/>
              </a:spcAft>
              <a:buSzPts val="2200"/>
              <a:buChar char="×"/>
              <a:defRPr sz="2200"/>
            </a:lvl5pPr>
            <a:lvl6pPr marL="2743200" lvl="5" indent="-368300" algn="l">
              <a:lnSpc>
                <a:spcPct val="100000"/>
              </a:lnSpc>
              <a:spcBef>
                <a:spcPts val="0"/>
              </a:spcBef>
              <a:spcAft>
                <a:spcPts val="0"/>
              </a:spcAft>
              <a:buSzPts val="2200"/>
              <a:buChar char="×"/>
              <a:defRPr sz="2200"/>
            </a:lvl6pPr>
            <a:lvl7pPr marL="3200400" lvl="6" indent="-368300" algn="l">
              <a:lnSpc>
                <a:spcPct val="100000"/>
              </a:lnSpc>
              <a:spcBef>
                <a:spcPts val="0"/>
              </a:spcBef>
              <a:spcAft>
                <a:spcPts val="0"/>
              </a:spcAft>
              <a:buSzPts val="2200"/>
              <a:buChar char="×"/>
              <a:defRPr sz="2200"/>
            </a:lvl7pPr>
            <a:lvl8pPr marL="3657600" lvl="7" indent="-368300" algn="l">
              <a:lnSpc>
                <a:spcPct val="100000"/>
              </a:lnSpc>
              <a:spcBef>
                <a:spcPts val="0"/>
              </a:spcBef>
              <a:spcAft>
                <a:spcPts val="0"/>
              </a:spcAft>
              <a:buSzPts val="2200"/>
              <a:buChar char="×"/>
              <a:defRPr sz="2200"/>
            </a:lvl8pPr>
            <a:lvl9pPr marL="4114800" lvl="8" indent="-368300" algn="l">
              <a:lnSpc>
                <a:spcPct val="100000"/>
              </a:lnSpc>
              <a:spcBef>
                <a:spcPts val="0"/>
              </a:spcBef>
              <a:spcAft>
                <a:spcPts val="0"/>
              </a:spcAft>
              <a:buSzPts val="2200"/>
              <a:buChar char="×"/>
              <a:defRPr sz="2200"/>
            </a:lvl9pPr>
          </a:lstStyle>
          <a:p>
            <a:endParaRPr/>
          </a:p>
        </p:txBody>
      </p:sp>
      <p:sp>
        <p:nvSpPr>
          <p:cNvPr id="37" name="Google Shape;37;p2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8"/>
        <p:cNvGrpSpPr/>
        <p:nvPr/>
      </p:nvGrpSpPr>
      <p:grpSpPr>
        <a:xfrm>
          <a:off x="0" y="0"/>
          <a:ext cx="0" cy="0"/>
          <a:chOff x="0" y="0"/>
          <a:chExt cx="0" cy="0"/>
        </a:xfrm>
      </p:grpSpPr>
      <p:pic>
        <p:nvPicPr>
          <p:cNvPr id="39" name="Google Shape;39;p27" descr="comic-01.png"/>
          <p:cNvPicPr preferRelativeResize="0"/>
          <p:nvPr/>
        </p:nvPicPr>
        <p:blipFill rotWithShape="1">
          <a:blip r:embed="rId2">
            <a:alphaModFix amt="20000"/>
          </a:blip>
          <a:srcRect/>
          <a:stretch/>
        </p:blipFill>
        <p:spPr>
          <a:xfrm>
            <a:off x="0" y="0"/>
            <a:ext cx="9144000" cy="5143500"/>
          </a:xfrm>
          <a:prstGeom prst="rect">
            <a:avLst/>
          </a:prstGeom>
          <a:noFill/>
          <a:ln>
            <a:noFill/>
          </a:ln>
        </p:spPr>
      </p:pic>
      <p:sp>
        <p:nvSpPr>
          <p:cNvPr id="40" name="Google Shape;40;p27"/>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568"/>
            </a:srgbClr>
          </a:solidFill>
          <a:ln>
            <a:noFill/>
          </a:ln>
        </p:spPr>
      </p:sp>
      <p:sp>
        <p:nvSpPr>
          <p:cNvPr id="41" name="Google Shape;41;p27"/>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sm" len="sm"/>
            <a:tailEnd type="none" w="sm" len="sm"/>
          </a:ln>
        </p:spPr>
      </p:sp>
      <p:sp>
        <p:nvSpPr>
          <p:cNvPr id="42" name="Google Shape;42;p27"/>
          <p:cNvSpPr txBox="1">
            <a:spLocks noGrp="1"/>
          </p:cNvSpPr>
          <p:nvPr>
            <p:ph type="title"/>
          </p:nvPr>
        </p:nvSpPr>
        <p:spPr>
          <a:xfrm rot="161729">
            <a:off x="976261" y="876906"/>
            <a:ext cx="7029878" cy="760139"/>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3" name="Google Shape;43;p27"/>
          <p:cNvSpPr txBox="1">
            <a:spLocks noGrp="1"/>
          </p:cNvSpPr>
          <p:nvPr>
            <p:ph type="body" idx="1"/>
          </p:nvPr>
        </p:nvSpPr>
        <p:spPr>
          <a:xfrm>
            <a:off x="1052050" y="1545942"/>
            <a:ext cx="7710900" cy="3303600"/>
          </a:xfrm>
          <a:prstGeom prst="rect">
            <a:avLst/>
          </a:prstGeom>
          <a:noFill/>
          <a:ln>
            <a:noFill/>
          </a:ln>
        </p:spPr>
        <p:txBody>
          <a:bodyPr spcFirstLastPara="1" wrap="square" lIns="91425" tIns="91425" rIns="91425" bIns="91425" anchor="t" anchorCtr="0">
            <a:noAutofit/>
          </a:bodyPr>
          <a:lstStyle>
            <a:lvl1pPr marL="457200" lvl="0" indent="-419100" algn="l">
              <a:lnSpc>
                <a:spcPct val="100000"/>
              </a:lnSpc>
              <a:spcBef>
                <a:spcPts val="600"/>
              </a:spcBef>
              <a:spcAft>
                <a:spcPts val="0"/>
              </a:spcAft>
              <a:buSzPts val="30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44" name="Google Shape;44;p2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pic>
        <p:nvPicPr>
          <p:cNvPr id="46" name="Google Shape;46;p28" descr="comic-01.png"/>
          <p:cNvPicPr preferRelativeResize="0"/>
          <p:nvPr/>
        </p:nvPicPr>
        <p:blipFill rotWithShape="1">
          <a:blip r:embed="rId2">
            <a:alphaModFix amt="20000"/>
          </a:blip>
          <a:srcRect/>
          <a:stretch/>
        </p:blipFill>
        <p:spPr>
          <a:xfrm>
            <a:off x="0" y="0"/>
            <a:ext cx="9144000" cy="5143500"/>
          </a:xfrm>
          <a:prstGeom prst="rect">
            <a:avLst/>
          </a:prstGeom>
          <a:noFill/>
          <a:ln>
            <a:noFill/>
          </a:ln>
        </p:spPr>
      </p:pic>
      <p:sp>
        <p:nvSpPr>
          <p:cNvPr id="47" name="Google Shape;47;p28"/>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568"/>
            </a:srgbClr>
          </a:solidFill>
          <a:ln>
            <a:noFill/>
          </a:ln>
        </p:spPr>
      </p:sp>
      <p:sp>
        <p:nvSpPr>
          <p:cNvPr id="48" name="Google Shape;48;p28"/>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sm" len="sm"/>
            <a:tailEnd type="none" w="sm" len="sm"/>
          </a:ln>
        </p:spPr>
      </p:sp>
      <p:sp>
        <p:nvSpPr>
          <p:cNvPr id="49" name="Google Shape;49;p28"/>
          <p:cNvSpPr txBox="1">
            <a:spLocks noGrp="1"/>
          </p:cNvSpPr>
          <p:nvPr>
            <p:ph type="title"/>
          </p:nvPr>
        </p:nvSpPr>
        <p:spPr>
          <a:xfrm rot="161729">
            <a:off x="976261" y="876906"/>
            <a:ext cx="7029878" cy="760139"/>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0" name="Google Shape;50;p2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1"/>
        <p:cNvGrpSpPr/>
        <p:nvPr/>
      </p:nvGrpSpPr>
      <p:grpSpPr>
        <a:xfrm>
          <a:off x="0" y="0"/>
          <a:ext cx="0" cy="0"/>
          <a:chOff x="0" y="0"/>
          <a:chExt cx="0" cy="0"/>
        </a:xfrm>
      </p:grpSpPr>
      <p:pic>
        <p:nvPicPr>
          <p:cNvPr id="52" name="Google Shape;52;p29" descr="comic-01.png"/>
          <p:cNvPicPr preferRelativeResize="0"/>
          <p:nvPr/>
        </p:nvPicPr>
        <p:blipFill rotWithShape="1">
          <a:blip r:embed="rId2">
            <a:alphaModFix amt="20000"/>
          </a:blip>
          <a:srcRect/>
          <a:stretch/>
        </p:blipFill>
        <p:spPr>
          <a:xfrm>
            <a:off x="0" y="0"/>
            <a:ext cx="9144000" cy="5143500"/>
          </a:xfrm>
          <a:prstGeom prst="rect">
            <a:avLst/>
          </a:prstGeom>
          <a:noFill/>
          <a:ln>
            <a:noFill/>
          </a:ln>
        </p:spPr>
      </p:pic>
      <p:sp>
        <p:nvSpPr>
          <p:cNvPr id="53" name="Google Shape;53;p29"/>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568"/>
            </a:srgbClr>
          </a:solidFill>
          <a:ln>
            <a:noFill/>
          </a:ln>
        </p:spPr>
      </p:sp>
      <p:sp>
        <p:nvSpPr>
          <p:cNvPr id="54" name="Google Shape;54;p29"/>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sm" len="sm"/>
            <a:tailEnd type="none" w="sm" len="sm"/>
          </a:ln>
        </p:spPr>
      </p:sp>
      <p:sp>
        <p:nvSpPr>
          <p:cNvPr id="55" name="Google Shape;55;p29"/>
          <p:cNvSpPr txBox="1">
            <a:spLocks noGrp="1"/>
          </p:cNvSpPr>
          <p:nvPr>
            <p:ph type="title"/>
          </p:nvPr>
        </p:nvSpPr>
        <p:spPr>
          <a:xfrm rot="161729">
            <a:off x="976261" y="876906"/>
            <a:ext cx="7029878" cy="760139"/>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6" name="Google Shape;56;p29"/>
          <p:cNvSpPr txBox="1">
            <a:spLocks noGrp="1"/>
          </p:cNvSpPr>
          <p:nvPr>
            <p:ph type="body" idx="1"/>
          </p:nvPr>
        </p:nvSpPr>
        <p:spPr>
          <a:xfrm>
            <a:off x="902950" y="1556175"/>
            <a:ext cx="2295300" cy="28227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57" name="Google Shape;57;p29"/>
          <p:cNvSpPr txBox="1">
            <a:spLocks noGrp="1"/>
          </p:cNvSpPr>
          <p:nvPr>
            <p:ph type="body" idx="2"/>
          </p:nvPr>
        </p:nvSpPr>
        <p:spPr>
          <a:xfrm>
            <a:off x="3315993" y="1556175"/>
            <a:ext cx="2295300" cy="28227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58" name="Google Shape;58;p29"/>
          <p:cNvSpPr txBox="1">
            <a:spLocks noGrp="1"/>
          </p:cNvSpPr>
          <p:nvPr>
            <p:ph type="body" idx="3"/>
          </p:nvPr>
        </p:nvSpPr>
        <p:spPr>
          <a:xfrm>
            <a:off x="5729035" y="1556175"/>
            <a:ext cx="2295300" cy="28227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59" name="Google Shape;59;p2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
        <p:cNvGrpSpPr/>
        <p:nvPr/>
      </p:nvGrpSpPr>
      <p:grpSpPr>
        <a:xfrm>
          <a:off x="0" y="0"/>
          <a:ext cx="0" cy="0"/>
          <a:chOff x="0" y="0"/>
          <a:chExt cx="0" cy="0"/>
        </a:xfrm>
      </p:grpSpPr>
      <p:pic>
        <p:nvPicPr>
          <p:cNvPr id="61" name="Google Shape;61;p30" descr="comic-01.png"/>
          <p:cNvPicPr preferRelativeResize="0"/>
          <p:nvPr/>
        </p:nvPicPr>
        <p:blipFill rotWithShape="1">
          <a:blip r:embed="rId2">
            <a:alphaModFix amt="20000"/>
          </a:blip>
          <a:srcRect/>
          <a:stretch/>
        </p:blipFill>
        <p:spPr>
          <a:xfrm>
            <a:off x="0" y="0"/>
            <a:ext cx="9144000" cy="5143500"/>
          </a:xfrm>
          <a:prstGeom prst="rect">
            <a:avLst/>
          </a:prstGeom>
          <a:noFill/>
          <a:ln>
            <a:noFill/>
          </a:ln>
        </p:spPr>
      </p:pic>
      <p:sp>
        <p:nvSpPr>
          <p:cNvPr id="62" name="Google Shape;62;p30"/>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568"/>
            </a:srgbClr>
          </a:solidFill>
          <a:ln>
            <a:noFill/>
          </a:ln>
        </p:spPr>
      </p:sp>
      <p:sp>
        <p:nvSpPr>
          <p:cNvPr id="63" name="Google Shape;63;p30"/>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sm" len="sm"/>
            <a:tailEnd type="none" w="sm" len="sm"/>
          </a:ln>
        </p:spPr>
      </p:sp>
      <p:sp>
        <p:nvSpPr>
          <p:cNvPr id="64" name="Google Shape;64;p30"/>
          <p:cNvSpPr txBox="1">
            <a:spLocks noGrp="1"/>
          </p:cNvSpPr>
          <p:nvPr>
            <p:ph type="body" idx="1"/>
          </p:nvPr>
        </p:nvSpPr>
        <p:spPr>
          <a:xfrm rot="-120953">
            <a:off x="457216" y="4025232"/>
            <a:ext cx="8229893" cy="519622"/>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360"/>
              </a:spcBef>
              <a:spcAft>
                <a:spcPts val="0"/>
              </a:spcAft>
              <a:buSzPts val="1400"/>
              <a:buNone/>
              <a:defRPr sz="1400"/>
            </a:lvl1pPr>
          </a:lstStyle>
          <a:p>
            <a:endParaRPr/>
          </a:p>
        </p:txBody>
      </p:sp>
      <p:sp>
        <p:nvSpPr>
          <p:cNvPr id="65" name="Google Shape;65;p3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0A7EB"/>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rot="161729">
            <a:off x="976261" y="876906"/>
            <a:ext cx="7029878" cy="760139"/>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1pPr>
            <a:lvl2pPr marR="0" lvl="1"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2pPr>
            <a:lvl3pPr marR="0" lvl="2"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3pPr>
            <a:lvl4pPr marR="0" lvl="3"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4pPr>
            <a:lvl5pPr marR="0" lvl="4"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5pPr>
            <a:lvl6pPr marR="0" lvl="5"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6pPr>
            <a:lvl7pPr marR="0" lvl="6"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7pPr>
            <a:lvl8pPr marR="0" lvl="7"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8pPr>
            <a:lvl9pPr marR="0" lvl="8"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9pPr>
          </a:lstStyle>
          <a:p>
            <a:endParaRPr/>
          </a:p>
        </p:txBody>
      </p:sp>
      <p:sp>
        <p:nvSpPr>
          <p:cNvPr id="7" name="Google Shape;7;p21"/>
          <p:cNvSpPr txBox="1">
            <a:spLocks noGrp="1"/>
          </p:cNvSpPr>
          <p:nvPr>
            <p:ph type="body" idx="1"/>
          </p:nvPr>
        </p:nvSpPr>
        <p:spPr>
          <a:xfrm>
            <a:off x="1052050" y="1545942"/>
            <a:ext cx="7710900" cy="33036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600"/>
              </a:spcBef>
              <a:spcAft>
                <a:spcPts val="0"/>
              </a:spcAft>
              <a:buClr>
                <a:schemeClr val="dk1"/>
              </a:buClr>
              <a:buSzPts val="3000"/>
              <a:buFont typeface="Sniglet"/>
              <a:buChar char="×"/>
              <a:defRPr sz="3000" b="0" i="0" u="none" strike="noStrike" cap="none">
                <a:solidFill>
                  <a:schemeClr val="dk1"/>
                </a:solidFill>
                <a:latin typeface="Sniglet"/>
                <a:ea typeface="Sniglet"/>
                <a:cs typeface="Sniglet"/>
                <a:sym typeface="Sniglet"/>
              </a:defRPr>
            </a:lvl1pPr>
            <a:lvl2pPr marL="914400" marR="0" lvl="1" indent="-381000" algn="l" rtl="0">
              <a:lnSpc>
                <a:spcPct val="100000"/>
              </a:lnSpc>
              <a:spcBef>
                <a:spcPts val="0"/>
              </a:spcBef>
              <a:spcAft>
                <a:spcPts val="0"/>
              </a:spcAft>
              <a:buClr>
                <a:schemeClr val="dk1"/>
              </a:buClr>
              <a:buSzPts val="2400"/>
              <a:buFont typeface="Sniglet"/>
              <a:buChar char="×"/>
              <a:defRPr sz="2400" b="0" i="0" u="none" strike="noStrike" cap="none">
                <a:solidFill>
                  <a:schemeClr val="dk1"/>
                </a:solidFill>
                <a:latin typeface="Sniglet"/>
                <a:ea typeface="Sniglet"/>
                <a:cs typeface="Sniglet"/>
                <a:sym typeface="Sniglet"/>
              </a:defRPr>
            </a:lvl2pPr>
            <a:lvl3pPr marL="1371600" marR="0" lvl="2" indent="-381000" algn="l" rtl="0">
              <a:lnSpc>
                <a:spcPct val="100000"/>
              </a:lnSpc>
              <a:spcBef>
                <a:spcPts val="0"/>
              </a:spcBef>
              <a:spcAft>
                <a:spcPts val="0"/>
              </a:spcAft>
              <a:buClr>
                <a:schemeClr val="dk1"/>
              </a:buClr>
              <a:buSzPts val="2400"/>
              <a:buFont typeface="Sniglet"/>
              <a:buChar char="×"/>
              <a:defRPr sz="2400" b="0" i="0" u="none" strike="noStrike" cap="none">
                <a:solidFill>
                  <a:schemeClr val="dk1"/>
                </a:solidFill>
                <a:latin typeface="Sniglet"/>
                <a:ea typeface="Sniglet"/>
                <a:cs typeface="Sniglet"/>
                <a:sym typeface="Sniglet"/>
              </a:defRPr>
            </a:lvl3pPr>
            <a:lvl4pPr marL="1828800" marR="0" lvl="3" indent="-342900" algn="l" rtl="0">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4pPr>
            <a:lvl5pPr marL="2286000" marR="0" lvl="4" indent="-342900" algn="l" rtl="0">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5pPr>
            <a:lvl6pPr marL="2743200" marR="0" lvl="5" indent="-342900" algn="l" rtl="0">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6pPr>
            <a:lvl7pPr marL="3200400" marR="0" lvl="6" indent="-342900" algn="l" rtl="0">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7pPr>
            <a:lvl8pPr marL="3657600" marR="0" lvl="7" indent="-342900" algn="l" rtl="0">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8pPr>
            <a:lvl9pPr marL="4114800" marR="0" lvl="8" indent="-342900" algn="l" rtl="0">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9pPr>
          </a:lstStyle>
          <a:p>
            <a:endParaRPr/>
          </a:p>
        </p:txBody>
      </p:sp>
      <p:sp>
        <p:nvSpPr>
          <p:cNvPr id="8" name="Google Shape;8;p2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6"/>
        <p:cNvGrpSpPr/>
        <p:nvPr/>
      </p:nvGrpSpPr>
      <p:grpSpPr>
        <a:xfrm>
          <a:off x="0" y="0"/>
          <a:ext cx="0" cy="0"/>
          <a:chOff x="0" y="0"/>
          <a:chExt cx="0" cy="0"/>
        </a:xfrm>
      </p:grpSpPr>
      <p:sp>
        <p:nvSpPr>
          <p:cNvPr id="67" name="Google Shape;67;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68" name="Google Shape;68;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69" name="Google Shape;69;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broadbentinstitute.ca/the_evolution_of_canada_s_child_care_debates"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cbc.ca/player/play/1770993289"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riseupfeministarchive.ca/culture/photos/iwd-demo-1983_83032/"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riseupfeministarchive.ca/culture/buttons/buttons-kidsnotforprofit-daycar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hs7LL8lfYlM"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riseupfeministarchive.ca/activism/organizations/action-day-care/actiondaycare-leaflet-introduction-ocr/"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114"/>
        <p:cNvGrpSpPr/>
        <p:nvPr/>
      </p:nvGrpSpPr>
      <p:grpSpPr>
        <a:xfrm>
          <a:off x="0" y="0"/>
          <a:ext cx="0" cy="0"/>
          <a:chOff x="0" y="0"/>
          <a:chExt cx="0" cy="0"/>
        </a:xfrm>
      </p:grpSpPr>
      <p:sp>
        <p:nvSpPr>
          <p:cNvPr id="115" name="Google Shape;115;p1"/>
          <p:cNvSpPr txBox="1">
            <a:spLocks noGrp="1"/>
          </p:cNvSpPr>
          <p:nvPr>
            <p:ph type="ctrTitle"/>
          </p:nvPr>
        </p:nvSpPr>
        <p:spPr>
          <a:xfrm>
            <a:off x="2086900" y="1149300"/>
            <a:ext cx="5181900" cy="2631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6400"/>
              <a:buNone/>
            </a:pPr>
            <a:r>
              <a:rPr lang="en" sz="4800"/>
              <a:t>A Brief History of Child Care Activism in Canada</a:t>
            </a:r>
            <a:endParaRPr sz="4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173"/>
        <p:cNvGrpSpPr/>
        <p:nvPr/>
      </p:nvGrpSpPr>
      <p:grpSpPr>
        <a:xfrm>
          <a:off x="0" y="0"/>
          <a:ext cx="0" cy="0"/>
          <a:chOff x="0" y="0"/>
          <a:chExt cx="0" cy="0"/>
        </a:xfrm>
      </p:grpSpPr>
      <p:sp>
        <p:nvSpPr>
          <p:cNvPr id="174" name="Google Shape;174;p10"/>
          <p:cNvSpPr txBox="1">
            <a:spLocks noGrp="1"/>
          </p:cNvSpPr>
          <p:nvPr>
            <p:ph type="title"/>
          </p:nvPr>
        </p:nvSpPr>
        <p:spPr>
          <a:xfrm rot="147">
            <a:off x="638425" y="944637"/>
            <a:ext cx="7750201" cy="760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a:latin typeface="Sniglet"/>
                <a:ea typeface="Sniglet"/>
                <a:cs typeface="Sniglet"/>
                <a:sym typeface="Sniglet"/>
              </a:rPr>
              <a:t>Questions: Action Day Care – An Introduction</a:t>
            </a:r>
            <a:endParaRPr>
              <a:latin typeface="Sniglet"/>
              <a:ea typeface="Sniglet"/>
              <a:cs typeface="Sniglet"/>
              <a:sym typeface="Sniglet"/>
            </a:endParaRPr>
          </a:p>
        </p:txBody>
      </p:sp>
      <p:sp>
        <p:nvSpPr>
          <p:cNvPr id="175" name="Google Shape;175;p10"/>
          <p:cNvSpPr txBox="1">
            <a:spLocks noGrp="1"/>
          </p:cNvSpPr>
          <p:nvPr>
            <p:ph type="body" idx="1"/>
          </p:nvPr>
        </p:nvSpPr>
        <p:spPr>
          <a:xfrm>
            <a:off x="755374" y="1545970"/>
            <a:ext cx="7377376" cy="3238829"/>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600"/>
              </a:spcBef>
              <a:spcAft>
                <a:spcPts val="0"/>
              </a:spcAft>
              <a:buSzPts val="900"/>
              <a:buFont typeface="Courier New"/>
              <a:buChar char="o"/>
            </a:pPr>
            <a:r>
              <a:rPr lang="en" sz="1800"/>
              <a:t>Which organization published this article? Where are they located?</a:t>
            </a:r>
            <a:endParaRPr sz="1800"/>
          </a:p>
          <a:p>
            <a:pPr marL="285750" lvl="0" indent="-228600" algn="l" rtl="0">
              <a:lnSpc>
                <a:spcPct val="100000"/>
              </a:lnSpc>
              <a:spcBef>
                <a:spcPts val="600"/>
              </a:spcBef>
              <a:spcAft>
                <a:spcPts val="0"/>
              </a:spcAft>
              <a:buSzPts val="900"/>
              <a:buFont typeface="Courier New"/>
              <a:buNone/>
            </a:pPr>
            <a:endParaRPr sz="1800"/>
          </a:p>
          <a:p>
            <a:pPr marL="285750" lvl="0" indent="-285750" algn="l" rtl="0">
              <a:lnSpc>
                <a:spcPct val="100000"/>
              </a:lnSpc>
              <a:spcBef>
                <a:spcPts val="600"/>
              </a:spcBef>
              <a:spcAft>
                <a:spcPts val="0"/>
              </a:spcAft>
              <a:buSzPts val="900"/>
              <a:buFont typeface="Courier New"/>
              <a:buChar char="o"/>
            </a:pPr>
            <a:r>
              <a:rPr lang="en" sz="1800"/>
              <a:t>What is the goal of the organization, as explained in the pamphlet?</a:t>
            </a:r>
            <a:endParaRPr sz="1800"/>
          </a:p>
          <a:p>
            <a:pPr marL="285750" lvl="0" indent="-228600" algn="l" rtl="0">
              <a:lnSpc>
                <a:spcPct val="100000"/>
              </a:lnSpc>
              <a:spcBef>
                <a:spcPts val="600"/>
              </a:spcBef>
              <a:spcAft>
                <a:spcPts val="0"/>
              </a:spcAft>
              <a:buSzPts val="900"/>
              <a:buFont typeface="Courier New"/>
              <a:buNone/>
            </a:pPr>
            <a:endParaRPr sz="1800"/>
          </a:p>
          <a:p>
            <a:pPr marL="285750" lvl="0" indent="-285750" algn="l" rtl="0">
              <a:lnSpc>
                <a:spcPct val="100000"/>
              </a:lnSpc>
              <a:spcBef>
                <a:spcPts val="600"/>
              </a:spcBef>
              <a:spcAft>
                <a:spcPts val="0"/>
              </a:spcAft>
              <a:buSzPts val="900"/>
              <a:buFont typeface="Courier New"/>
              <a:buChar char="o"/>
            </a:pPr>
            <a:r>
              <a:rPr lang="en" sz="1800"/>
              <a:t>What were the specific demands of Action Day Care as listed in the pamphlet?</a:t>
            </a:r>
            <a:endParaRPr sz="1800"/>
          </a:p>
          <a:p>
            <a:pPr marL="0" lvl="0" indent="0" algn="l" rtl="0">
              <a:lnSpc>
                <a:spcPct val="100000"/>
              </a:lnSpc>
              <a:spcBef>
                <a:spcPts val="600"/>
              </a:spcBef>
              <a:spcAft>
                <a:spcPts val="0"/>
              </a:spcAft>
              <a:buSzPts val="3000"/>
              <a:buNone/>
            </a:pPr>
            <a:endParaRPr sz="2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D900"/>
        </a:solidFill>
        <a:effectLst/>
      </p:bgPr>
    </p:bg>
    <p:spTree>
      <p:nvGrpSpPr>
        <p:cNvPr id="1" name="Shape 179"/>
        <p:cNvGrpSpPr/>
        <p:nvPr/>
      </p:nvGrpSpPr>
      <p:grpSpPr>
        <a:xfrm>
          <a:off x="0" y="0"/>
          <a:ext cx="0" cy="0"/>
          <a:chOff x="0" y="0"/>
          <a:chExt cx="0" cy="0"/>
        </a:xfrm>
      </p:grpSpPr>
      <p:sp>
        <p:nvSpPr>
          <p:cNvPr id="180" name="Google Shape;180;p1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
              <a:t>11</a:t>
            </a:fld>
            <a:endParaRPr/>
          </a:p>
        </p:txBody>
      </p:sp>
      <p:sp>
        <p:nvSpPr>
          <p:cNvPr id="181" name="Google Shape;181;p11"/>
          <p:cNvSpPr/>
          <p:nvPr/>
        </p:nvSpPr>
        <p:spPr>
          <a:xfrm>
            <a:off x="441517" y="0"/>
            <a:ext cx="336300" cy="514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11"/>
          <p:cNvSpPr/>
          <p:nvPr/>
        </p:nvSpPr>
        <p:spPr>
          <a:xfrm>
            <a:off x="867750" y="1306275"/>
            <a:ext cx="2062100" cy="989100"/>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000" b="0" i="0" u="none" strike="noStrike" cap="none">
                <a:solidFill>
                  <a:srgbClr val="000000"/>
                </a:solidFill>
                <a:latin typeface="Sniglet"/>
                <a:ea typeface="Sniglet"/>
                <a:cs typeface="Sniglet"/>
                <a:sym typeface="Sniglet"/>
              </a:rPr>
              <a:t>Sept 22</a:t>
            </a:r>
            <a:r>
              <a:rPr lang="en" sz="2000" b="0" i="0" u="none" strike="noStrike" cap="none" baseline="30000">
                <a:solidFill>
                  <a:srgbClr val="000000"/>
                </a:solidFill>
                <a:latin typeface="Sniglet"/>
                <a:ea typeface="Sniglet"/>
                <a:cs typeface="Sniglet"/>
                <a:sym typeface="Sniglet"/>
              </a:rPr>
              <a:t>nd</a:t>
            </a:r>
            <a:r>
              <a:rPr lang="en" sz="2000" b="0" i="0" u="none" strike="noStrike" cap="none">
                <a:solidFill>
                  <a:srgbClr val="000000"/>
                </a:solidFill>
                <a:latin typeface="Sniglet"/>
                <a:ea typeface="Sniglet"/>
                <a:cs typeface="Sniglet"/>
                <a:sym typeface="Sniglet"/>
              </a:rPr>
              <a:t> – Sept 25</a:t>
            </a:r>
            <a:r>
              <a:rPr lang="en" sz="2000" b="0" i="0" u="none" strike="noStrike" cap="none" baseline="30000">
                <a:solidFill>
                  <a:srgbClr val="000000"/>
                </a:solidFill>
                <a:latin typeface="Sniglet"/>
                <a:ea typeface="Sniglet"/>
                <a:cs typeface="Sniglet"/>
                <a:sym typeface="Sniglet"/>
              </a:rPr>
              <a:t>th</a:t>
            </a:r>
            <a:r>
              <a:rPr lang="en" sz="2000" b="0" i="0" u="none" strike="noStrike" cap="none">
                <a:solidFill>
                  <a:srgbClr val="000000"/>
                </a:solidFill>
                <a:latin typeface="Sniglet"/>
                <a:ea typeface="Sniglet"/>
                <a:cs typeface="Sniglet"/>
                <a:sym typeface="Sniglet"/>
              </a:rPr>
              <a:t> 1982</a:t>
            </a:r>
            <a:endParaRPr sz="2000" b="0" i="0" u="none" strike="noStrike" cap="none">
              <a:solidFill>
                <a:srgbClr val="000000"/>
              </a:solidFill>
              <a:latin typeface="Sniglet"/>
              <a:ea typeface="Sniglet"/>
              <a:cs typeface="Sniglet"/>
              <a:sym typeface="Sniglet"/>
            </a:endParaRPr>
          </a:p>
        </p:txBody>
      </p:sp>
      <p:sp>
        <p:nvSpPr>
          <p:cNvPr id="183" name="Google Shape;183;p11"/>
          <p:cNvSpPr txBox="1"/>
          <p:nvPr/>
        </p:nvSpPr>
        <p:spPr>
          <a:xfrm>
            <a:off x="867749" y="687550"/>
            <a:ext cx="8558825" cy="6933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0" i="0" u="none" strike="noStrike" cap="none">
                <a:solidFill>
                  <a:schemeClr val="dk1"/>
                </a:solidFill>
                <a:latin typeface="Bangers"/>
                <a:ea typeface="Bangers"/>
                <a:cs typeface="Bangers"/>
                <a:sym typeface="Bangers"/>
              </a:rPr>
              <a:t>The  2</a:t>
            </a:r>
            <a:r>
              <a:rPr lang="en" sz="2800" b="0" i="0" u="none" strike="noStrike" cap="none" baseline="30000">
                <a:solidFill>
                  <a:schemeClr val="dk1"/>
                </a:solidFill>
                <a:latin typeface="Bangers"/>
                <a:ea typeface="Bangers"/>
                <a:cs typeface="Bangers"/>
                <a:sym typeface="Bangers"/>
              </a:rPr>
              <a:t>nd</a:t>
            </a:r>
            <a:r>
              <a:rPr lang="en" sz="2800" b="0" i="0" u="none" strike="noStrike" cap="none">
                <a:solidFill>
                  <a:schemeClr val="dk1"/>
                </a:solidFill>
                <a:latin typeface="Bangers"/>
                <a:ea typeface="Bangers"/>
                <a:cs typeface="Bangers"/>
                <a:sym typeface="Bangers"/>
              </a:rPr>
              <a:t> Canadian Conference on Day Care</a:t>
            </a:r>
            <a:endParaRPr sz="2800" b="0" i="0" u="none" strike="noStrike" cap="none">
              <a:solidFill>
                <a:srgbClr val="000000"/>
              </a:solidFill>
              <a:latin typeface="Arial"/>
              <a:ea typeface="Arial"/>
              <a:cs typeface="Arial"/>
              <a:sym typeface="Arial"/>
            </a:endParaRPr>
          </a:p>
        </p:txBody>
      </p:sp>
      <p:sp>
        <p:nvSpPr>
          <p:cNvPr id="184" name="Google Shape;184;p11"/>
          <p:cNvSpPr txBox="1"/>
          <p:nvPr/>
        </p:nvSpPr>
        <p:spPr>
          <a:xfrm>
            <a:off x="3010350" y="1306275"/>
            <a:ext cx="5277126" cy="310032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500" b="0" i="0" u="none" strike="noStrike" cap="none">
                <a:solidFill>
                  <a:srgbClr val="000000"/>
                </a:solidFill>
                <a:highlight>
                  <a:srgbClr val="FFFFFF"/>
                </a:highlight>
                <a:latin typeface="Sniglet"/>
                <a:ea typeface="Sniglet"/>
                <a:cs typeface="Sniglet"/>
                <a:sym typeface="Sniglet"/>
              </a:rPr>
              <a:t>The Second Canadian Conference on Day Care brought together child care providers, early childhood educators, representatives of social agencies, health and welfare bureaucrats, Indigenous child welfare groups, parents, researchers and advocates. The conference discussions made it clear that much more and much better child care was urgently needed. The important question that emerged was whether day care should be run as a “for profit” or “not-for-profit” service. Upon a vote, 75% supported not-for-profit and 25% thought it should also embrace for profit. This resulted in the creation of two new organizations:  The Canadian Day Care Advocacy Association and the Canadian Day Care Federation.</a:t>
            </a:r>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Sniglet"/>
              <a:ea typeface="Sniglet"/>
              <a:cs typeface="Sniglet"/>
              <a:sym typeface="Sniglet"/>
            </a:endParaRPr>
          </a:p>
        </p:txBody>
      </p:sp>
      <p:sp>
        <p:nvSpPr>
          <p:cNvPr id="185" name="Google Shape;185;p11"/>
          <p:cNvSpPr txBox="1">
            <a:spLocks noGrp="1"/>
          </p:cNvSpPr>
          <p:nvPr>
            <p:ph type="body" idx="1"/>
          </p:nvPr>
        </p:nvSpPr>
        <p:spPr>
          <a:xfrm>
            <a:off x="2999124" y="4207689"/>
            <a:ext cx="5299578" cy="54216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400" u="sng">
                <a:solidFill>
                  <a:schemeClr val="hlink"/>
                </a:solidFill>
                <a:hlinkClick r:id="rId3"/>
              </a:rPr>
              <a:t>Lisa Pasolli, The evolution of Canada's child care debates</a:t>
            </a:r>
            <a:endParaRPr sz="1400"/>
          </a:p>
        </p:txBody>
      </p:sp>
      <p:pic>
        <p:nvPicPr>
          <p:cNvPr id="186" name="Google Shape;186;p11" descr="Number 2 Alphabet - Free vector graphic on Pixabay"/>
          <p:cNvPicPr preferRelativeResize="0"/>
          <p:nvPr/>
        </p:nvPicPr>
        <p:blipFill rotWithShape="1">
          <a:blip r:embed="rId4">
            <a:alphaModFix/>
          </a:blip>
          <a:srcRect/>
          <a:stretch/>
        </p:blipFill>
        <p:spPr>
          <a:xfrm>
            <a:off x="1090657" y="2477385"/>
            <a:ext cx="1839193" cy="197856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190"/>
        <p:cNvGrpSpPr/>
        <p:nvPr/>
      </p:nvGrpSpPr>
      <p:grpSpPr>
        <a:xfrm>
          <a:off x="0" y="0"/>
          <a:ext cx="0" cy="0"/>
          <a:chOff x="0" y="0"/>
          <a:chExt cx="0" cy="0"/>
        </a:xfrm>
      </p:grpSpPr>
      <p:sp>
        <p:nvSpPr>
          <p:cNvPr id="191" name="Google Shape;191;p12"/>
          <p:cNvSpPr txBox="1">
            <a:spLocks noGrp="1"/>
          </p:cNvSpPr>
          <p:nvPr>
            <p:ph type="title"/>
          </p:nvPr>
        </p:nvSpPr>
        <p:spPr>
          <a:xfrm rot="147">
            <a:off x="976261" y="876843"/>
            <a:ext cx="7425622" cy="760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a:t>Questions: Second Canadian Conference</a:t>
            </a:r>
            <a:endParaRPr/>
          </a:p>
        </p:txBody>
      </p:sp>
      <p:sp>
        <p:nvSpPr>
          <p:cNvPr id="192" name="Google Shape;192;p12"/>
          <p:cNvSpPr txBox="1">
            <a:spLocks noGrp="1"/>
          </p:cNvSpPr>
          <p:nvPr>
            <p:ph type="body" idx="1"/>
          </p:nvPr>
        </p:nvSpPr>
        <p:spPr>
          <a:xfrm>
            <a:off x="1052050" y="1545950"/>
            <a:ext cx="7088700" cy="2783400"/>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0"/>
              </a:spcBef>
              <a:spcAft>
                <a:spcPts val="0"/>
              </a:spcAft>
              <a:buSzPts val="900"/>
              <a:buFont typeface="Courier New"/>
              <a:buChar char="o"/>
            </a:pPr>
            <a:r>
              <a:rPr lang="en" sz="1800">
                <a:solidFill>
                  <a:srgbClr val="000000"/>
                </a:solidFill>
              </a:rPr>
              <a:t>In what year did the Conference take place?</a:t>
            </a:r>
            <a:endParaRPr sz="1800">
              <a:solidFill>
                <a:srgbClr val="000000"/>
              </a:solidFill>
            </a:endParaRPr>
          </a:p>
          <a:p>
            <a:pPr marL="285750" lvl="0" indent="-228600" algn="l" rtl="0">
              <a:lnSpc>
                <a:spcPct val="100000"/>
              </a:lnSpc>
              <a:spcBef>
                <a:spcPts val="0"/>
              </a:spcBef>
              <a:spcAft>
                <a:spcPts val="0"/>
              </a:spcAft>
              <a:buSzPts val="900"/>
              <a:buFont typeface="Courier New"/>
              <a:buNone/>
            </a:pPr>
            <a:endParaRPr sz="1800">
              <a:solidFill>
                <a:srgbClr val="000000"/>
              </a:solidFill>
            </a:endParaRPr>
          </a:p>
          <a:p>
            <a:pPr marL="285750" lvl="0" indent="-228600" algn="l" rtl="0">
              <a:lnSpc>
                <a:spcPct val="100000"/>
              </a:lnSpc>
              <a:spcBef>
                <a:spcPts val="0"/>
              </a:spcBef>
              <a:spcAft>
                <a:spcPts val="0"/>
              </a:spcAft>
              <a:buSzPts val="900"/>
              <a:buFont typeface="Courier New"/>
              <a:buNone/>
            </a:pPr>
            <a:endParaRPr sz="1800">
              <a:solidFill>
                <a:srgbClr val="000000"/>
              </a:solidFill>
            </a:endParaRPr>
          </a:p>
          <a:p>
            <a:pPr marL="285750" lvl="0" indent="-285750" algn="l" rtl="0">
              <a:lnSpc>
                <a:spcPct val="100000"/>
              </a:lnSpc>
              <a:spcBef>
                <a:spcPts val="0"/>
              </a:spcBef>
              <a:spcAft>
                <a:spcPts val="0"/>
              </a:spcAft>
              <a:buSzPts val="900"/>
              <a:buFont typeface="Courier New"/>
              <a:buChar char="o"/>
            </a:pPr>
            <a:r>
              <a:rPr lang="en" sz="1800">
                <a:solidFill>
                  <a:srgbClr val="000000"/>
                </a:solidFill>
              </a:rPr>
              <a:t>What were delegates calling for at the national daycare conference?</a:t>
            </a:r>
            <a:endParaRPr sz="1800">
              <a:solidFill>
                <a:srgbClr val="000000"/>
              </a:solidFill>
            </a:endParaRPr>
          </a:p>
          <a:p>
            <a:pPr marL="285750" lvl="0" indent="-228600" algn="l" rtl="0">
              <a:lnSpc>
                <a:spcPct val="100000"/>
              </a:lnSpc>
              <a:spcBef>
                <a:spcPts val="0"/>
              </a:spcBef>
              <a:spcAft>
                <a:spcPts val="0"/>
              </a:spcAft>
              <a:buSzPts val="900"/>
              <a:buFont typeface="Courier New"/>
              <a:buNone/>
            </a:pPr>
            <a:endParaRPr sz="1800">
              <a:solidFill>
                <a:srgbClr val="000000"/>
              </a:solidFill>
            </a:endParaRPr>
          </a:p>
          <a:p>
            <a:pPr marL="285750" lvl="0" indent="-228600" algn="l" rtl="0">
              <a:lnSpc>
                <a:spcPct val="100000"/>
              </a:lnSpc>
              <a:spcBef>
                <a:spcPts val="0"/>
              </a:spcBef>
              <a:spcAft>
                <a:spcPts val="0"/>
              </a:spcAft>
              <a:buSzPts val="900"/>
              <a:buFont typeface="Courier New"/>
              <a:buNone/>
            </a:pPr>
            <a:endParaRPr sz="1800">
              <a:solidFill>
                <a:srgbClr val="000000"/>
              </a:solidFill>
            </a:endParaRPr>
          </a:p>
          <a:p>
            <a:pPr marL="285750" lvl="0" indent="-285750" algn="l" rtl="0">
              <a:lnSpc>
                <a:spcPct val="100000"/>
              </a:lnSpc>
              <a:spcBef>
                <a:spcPts val="0"/>
              </a:spcBef>
              <a:spcAft>
                <a:spcPts val="0"/>
              </a:spcAft>
              <a:buSzPts val="900"/>
              <a:buFont typeface="Courier New"/>
              <a:buChar char="o"/>
            </a:pPr>
            <a:r>
              <a:rPr lang="en" sz="1800">
                <a:solidFill>
                  <a:srgbClr val="000000"/>
                </a:solidFill>
              </a:rPr>
              <a:t>Why was the second national conference on daycare significant in the history of child care activism? </a:t>
            </a:r>
            <a:endParaRPr sz="1800">
              <a:solidFill>
                <a:srgbClr val="000000"/>
              </a:solidFill>
            </a:endParaRPr>
          </a:p>
          <a:p>
            <a:pPr marL="0" lvl="0" indent="0" algn="l" rtl="0">
              <a:lnSpc>
                <a:spcPct val="100000"/>
              </a:lnSpc>
              <a:spcBef>
                <a:spcPts val="600"/>
              </a:spcBef>
              <a:spcAft>
                <a:spcPts val="0"/>
              </a:spcAft>
              <a:buSzPts val="30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3"/>
          <p:cNvSpPr txBox="1">
            <a:spLocks noGrp="1"/>
          </p:cNvSpPr>
          <p:nvPr>
            <p:ph type="title"/>
          </p:nvPr>
        </p:nvSpPr>
        <p:spPr>
          <a:xfrm>
            <a:off x="846726" y="873859"/>
            <a:ext cx="7159485" cy="760139"/>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a:t>1980s</a:t>
            </a:r>
            <a:endParaRPr/>
          </a:p>
        </p:txBody>
      </p:sp>
      <p:sp>
        <p:nvSpPr>
          <p:cNvPr id="198" name="Google Shape;198;p13"/>
          <p:cNvSpPr txBox="1">
            <a:spLocks noGrp="1"/>
          </p:cNvSpPr>
          <p:nvPr>
            <p:ph type="body" idx="1"/>
          </p:nvPr>
        </p:nvSpPr>
        <p:spPr>
          <a:xfrm>
            <a:off x="755374" y="1545942"/>
            <a:ext cx="7426350" cy="3303600"/>
          </a:xfrm>
          <a:prstGeom prst="rect">
            <a:avLst/>
          </a:prstGeom>
          <a:noFill/>
          <a:ln>
            <a:noFill/>
          </a:ln>
        </p:spPr>
        <p:txBody>
          <a:bodyPr spcFirstLastPara="1" wrap="square" lIns="91425" tIns="91425" rIns="91425" bIns="91425" anchor="t" anchorCtr="0">
            <a:noAutofit/>
          </a:bodyPr>
          <a:lstStyle/>
          <a:p>
            <a:pPr marL="457200" lvl="0" indent="-419100" algn="l" rtl="0">
              <a:lnSpc>
                <a:spcPct val="100000"/>
              </a:lnSpc>
              <a:spcBef>
                <a:spcPts val="600"/>
              </a:spcBef>
              <a:spcAft>
                <a:spcPts val="0"/>
              </a:spcAft>
              <a:buSzPts val="900"/>
              <a:buFont typeface="Courier New"/>
              <a:buChar char="o"/>
            </a:pPr>
            <a:r>
              <a:rPr lang="en" sz="1800"/>
              <a:t>Increase of working mothers with children under 6 years from 17% in 1967 to 48% in 1981</a:t>
            </a:r>
            <a:endParaRPr/>
          </a:p>
          <a:p>
            <a:pPr marL="457200" lvl="0" indent="-361950" algn="l" rtl="0">
              <a:lnSpc>
                <a:spcPct val="100000"/>
              </a:lnSpc>
              <a:spcBef>
                <a:spcPts val="600"/>
              </a:spcBef>
              <a:spcAft>
                <a:spcPts val="0"/>
              </a:spcAft>
              <a:buSzPts val="900"/>
              <a:buFont typeface="Courier New"/>
              <a:buNone/>
            </a:pPr>
            <a:endParaRPr sz="1800"/>
          </a:p>
          <a:p>
            <a:pPr marL="457200" lvl="0" indent="-419100" algn="l" rtl="0">
              <a:lnSpc>
                <a:spcPct val="100000"/>
              </a:lnSpc>
              <a:spcBef>
                <a:spcPts val="600"/>
              </a:spcBef>
              <a:spcAft>
                <a:spcPts val="0"/>
              </a:spcAft>
              <a:buSzPts val="900"/>
              <a:buFont typeface="Courier New"/>
              <a:buChar char="o"/>
            </a:pPr>
            <a:r>
              <a:rPr lang="en" sz="1800"/>
              <a:t>Organized day care activist groups, university campus daycares promoting women’s liberation, baby boomers becoming parents</a:t>
            </a:r>
            <a:endParaRPr/>
          </a:p>
          <a:p>
            <a:pPr marL="457200" lvl="0" indent="-361950" algn="l" rtl="0">
              <a:lnSpc>
                <a:spcPct val="100000"/>
              </a:lnSpc>
              <a:spcBef>
                <a:spcPts val="600"/>
              </a:spcBef>
              <a:spcAft>
                <a:spcPts val="0"/>
              </a:spcAft>
              <a:buSzPts val="900"/>
              <a:buFont typeface="Courier New"/>
              <a:buNone/>
            </a:pPr>
            <a:endParaRPr sz="1800"/>
          </a:p>
          <a:p>
            <a:pPr marL="457200" lvl="0" indent="-419100" algn="l" rtl="0">
              <a:lnSpc>
                <a:spcPct val="100000"/>
              </a:lnSpc>
              <a:spcBef>
                <a:spcPts val="600"/>
              </a:spcBef>
              <a:spcAft>
                <a:spcPts val="0"/>
              </a:spcAft>
              <a:buSzPts val="900"/>
              <a:buFont typeface="Courier New"/>
              <a:buChar char="o"/>
            </a:pPr>
            <a:r>
              <a:rPr lang="en" sz="1800" u="sng">
                <a:solidFill>
                  <a:schemeClr val="hlink"/>
                </a:solidFill>
                <a:hlinkClick r:id="rId3"/>
              </a:rPr>
              <a:t>The State of Day Care 1984 – CBC Archive</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6CD02"/>
        </a:solidFill>
        <a:effectLst/>
      </p:bgPr>
    </p:bg>
    <p:spTree>
      <p:nvGrpSpPr>
        <p:cNvPr id="1" name="Shape 202"/>
        <p:cNvGrpSpPr/>
        <p:nvPr/>
      </p:nvGrpSpPr>
      <p:grpSpPr>
        <a:xfrm>
          <a:off x="0" y="0"/>
          <a:ext cx="0" cy="0"/>
          <a:chOff x="0" y="0"/>
          <a:chExt cx="0" cy="0"/>
        </a:xfrm>
      </p:grpSpPr>
      <p:sp>
        <p:nvSpPr>
          <p:cNvPr id="203" name="Google Shape;203;p14"/>
          <p:cNvSpPr txBox="1">
            <a:spLocks noGrp="1"/>
          </p:cNvSpPr>
          <p:nvPr>
            <p:ph type="title"/>
          </p:nvPr>
        </p:nvSpPr>
        <p:spPr>
          <a:xfrm rot="147">
            <a:off x="667840" y="1043114"/>
            <a:ext cx="7667814" cy="706169"/>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br>
              <a:rPr lang="en"/>
            </a:br>
            <a:br>
              <a:rPr lang="en"/>
            </a:br>
            <a:br>
              <a:rPr lang="en"/>
            </a:br>
            <a:br>
              <a:rPr lang="en"/>
            </a:br>
            <a:r>
              <a:rPr lang="en"/>
              <a:t>Questions: The State of Day Care – CBC Archive</a:t>
            </a:r>
            <a:endParaRPr/>
          </a:p>
        </p:txBody>
      </p:sp>
      <p:sp>
        <p:nvSpPr>
          <p:cNvPr id="204" name="Google Shape;204;p14"/>
          <p:cNvSpPr txBox="1">
            <a:spLocks noGrp="1"/>
          </p:cNvSpPr>
          <p:nvPr>
            <p:ph type="body" idx="1"/>
          </p:nvPr>
        </p:nvSpPr>
        <p:spPr>
          <a:xfrm>
            <a:off x="765275" y="1749447"/>
            <a:ext cx="7710900" cy="2727951"/>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0"/>
              </a:spcBef>
              <a:spcAft>
                <a:spcPts val="0"/>
              </a:spcAft>
              <a:buSzPts val="900"/>
              <a:buFont typeface="Courier New"/>
              <a:buChar char="o"/>
            </a:pPr>
            <a:r>
              <a:rPr lang="en" sz="1800"/>
              <a:t>When was the video created?</a:t>
            </a:r>
            <a:endParaRPr sz="1800"/>
          </a:p>
          <a:p>
            <a:pPr marL="285750" lvl="0" indent="-228600" algn="l" rtl="0">
              <a:lnSpc>
                <a:spcPct val="100000"/>
              </a:lnSpc>
              <a:spcBef>
                <a:spcPts val="0"/>
              </a:spcBef>
              <a:spcAft>
                <a:spcPts val="0"/>
              </a:spcAft>
              <a:buSzPts val="900"/>
              <a:buFont typeface="Courier New"/>
              <a:buNone/>
            </a:pPr>
            <a:endParaRPr sz="1800"/>
          </a:p>
          <a:p>
            <a:pPr marL="285750" lvl="0" indent="-228600" algn="l" rtl="0">
              <a:lnSpc>
                <a:spcPct val="100000"/>
              </a:lnSpc>
              <a:spcBef>
                <a:spcPts val="0"/>
              </a:spcBef>
              <a:spcAft>
                <a:spcPts val="0"/>
              </a:spcAft>
              <a:buSzPts val="900"/>
              <a:buFont typeface="Courier New"/>
              <a:buNone/>
            </a:pPr>
            <a:endParaRPr sz="1800"/>
          </a:p>
          <a:p>
            <a:pPr marL="285750" lvl="0" indent="-285750" algn="l" rtl="0">
              <a:lnSpc>
                <a:spcPct val="100000"/>
              </a:lnSpc>
              <a:spcBef>
                <a:spcPts val="0"/>
              </a:spcBef>
              <a:spcAft>
                <a:spcPts val="0"/>
              </a:spcAft>
              <a:buSzPts val="900"/>
              <a:buFont typeface="Courier New"/>
              <a:buChar char="o"/>
            </a:pPr>
            <a:r>
              <a:rPr lang="en" sz="1800"/>
              <a:t>Why did child care access become a social issue in Canada?</a:t>
            </a:r>
            <a:endParaRPr sz="1800"/>
          </a:p>
          <a:p>
            <a:pPr marL="285750" lvl="0" indent="-228600" algn="l" rtl="0">
              <a:lnSpc>
                <a:spcPct val="100000"/>
              </a:lnSpc>
              <a:spcBef>
                <a:spcPts val="0"/>
              </a:spcBef>
              <a:spcAft>
                <a:spcPts val="0"/>
              </a:spcAft>
              <a:buSzPts val="900"/>
              <a:buFont typeface="Courier New"/>
              <a:buNone/>
            </a:pPr>
            <a:endParaRPr sz="1800"/>
          </a:p>
          <a:p>
            <a:pPr marL="285750" lvl="0" indent="-228600" algn="l" rtl="0">
              <a:lnSpc>
                <a:spcPct val="100000"/>
              </a:lnSpc>
              <a:spcBef>
                <a:spcPts val="0"/>
              </a:spcBef>
              <a:spcAft>
                <a:spcPts val="0"/>
              </a:spcAft>
              <a:buSzPts val="900"/>
              <a:buFont typeface="Courier New"/>
              <a:buNone/>
            </a:pPr>
            <a:endParaRPr sz="1800"/>
          </a:p>
          <a:p>
            <a:pPr marL="285750" lvl="0" indent="-285750" algn="l" rtl="0">
              <a:lnSpc>
                <a:spcPct val="100000"/>
              </a:lnSpc>
              <a:spcBef>
                <a:spcPts val="0"/>
              </a:spcBef>
              <a:spcAft>
                <a:spcPts val="0"/>
              </a:spcAft>
              <a:buSzPts val="900"/>
              <a:buFont typeface="Courier New"/>
              <a:buChar char="o"/>
            </a:pPr>
            <a:r>
              <a:rPr lang="en" sz="1800"/>
              <a:t>List two issues faced by the families at this time:</a:t>
            </a:r>
            <a:endParaRPr sz="1800"/>
          </a:p>
          <a:p>
            <a:pPr marL="0" lvl="0" indent="0" algn="l" rtl="0">
              <a:lnSpc>
                <a:spcPct val="100000"/>
              </a:lnSpc>
              <a:spcBef>
                <a:spcPts val="0"/>
              </a:spcBef>
              <a:spcAft>
                <a:spcPts val="0"/>
              </a:spcAft>
              <a:buSzPts val="3000"/>
              <a:buNone/>
            </a:pPr>
            <a:endParaRPr sz="1900" b="1"/>
          </a:p>
          <a:p>
            <a:pPr marL="0" lvl="0" indent="0" algn="l" rtl="0">
              <a:lnSpc>
                <a:spcPct val="100000"/>
              </a:lnSpc>
              <a:spcBef>
                <a:spcPts val="0"/>
              </a:spcBef>
              <a:spcAft>
                <a:spcPts val="0"/>
              </a:spcAft>
              <a:buClr>
                <a:schemeClr val="dk1"/>
              </a:buClr>
              <a:buSzPts val="1100"/>
              <a:buFont typeface="Arial"/>
              <a:buNone/>
            </a:pPr>
            <a:endParaRPr sz="1200" b="1">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5"/>
          <p:cNvSpPr txBox="1">
            <a:spLocks noGrp="1"/>
          </p:cNvSpPr>
          <p:nvPr>
            <p:ph type="title"/>
          </p:nvPr>
        </p:nvSpPr>
        <p:spPr>
          <a:xfrm>
            <a:off x="798990" y="784141"/>
            <a:ext cx="7167392" cy="760139"/>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a:t>Building Up Daycare Advocacy </a:t>
            </a:r>
            <a:endParaRPr/>
          </a:p>
        </p:txBody>
      </p:sp>
      <p:sp>
        <p:nvSpPr>
          <p:cNvPr id="210" name="Google Shape;210;p15"/>
          <p:cNvSpPr txBox="1">
            <a:spLocks noGrp="1"/>
          </p:cNvSpPr>
          <p:nvPr>
            <p:ph type="body" idx="1"/>
          </p:nvPr>
        </p:nvSpPr>
        <p:spPr>
          <a:xfrm>
            <a:off x="798990" y="1447060"/>
            <a:ext cx="7963960" cy="3402482"/>
          </a:xfrm>
          <a:prstGeom prst="rect">
            <a:avLst/>
          </a:prstGeom>
          <a:noFill/>
          <a:ln>
            <a:noFill/>
          </a:ln>
        </p:spPr>
        <p:txBody>
          <a:bodyPr spcFirstLastPara="1" wrap="square" lIns="91425" tIns="91425" rIns="91425" bIns="91425" anchor="t" anchorCtr="0">
            <a:noAutofit/>
          </a:bodyPr>
          <a:lstStyle/>
          <a:p>
            <a:pPr marL="457200" lvl="0" indent="-419100" algn="l" rtl="0">
              <a:lnSpc>
                <a:spcPct val="100000"/>
              </a:lnSpc>
              <a:spcBef>
                <a:spcPts val="600"/>
              </a:spcBef>
              <a:spcAft>
                <a:spcPts val="0"/>
              </a:spcAft>
              <a:buSzPts val="900"/>
              <a:buFont typeface="Courier New"/>
              <a:buChar char="o"/>
            </a:pPr>
            <a:r>
              <a:rPr lang="en" sz="1800"/>
              <a:t>Union support brings skills and financial support</a:t>
            </a:r>
            <a:endParaRPr/>
          </a:p>
          <a:p>
            <a:pPr marL="457200" lvl="0" indent="-361950" algn="l" rtl="0">
              <a:lnSpc>
                <a:spcPct val="100000"/>
              </a:lnSpc>
              <a:spcBef>
                <a:spcPts val="600"/>
              </a:spcBef>
              <a:spcAft>
                <a:spcPts val="0"/>
              </a:spcAft>
              <a:buSzPts val="900"/>
              <a:buFont typeface="Courier New"/>
              <a:buNone/>
            </a:pPr>
            <a:endParaRPr sz="1800"/>
          </a:p>
          <a:p>
            <a:pPr marL="457200" lvl="0" indent="-419100" algn="l" rtl="0">
              <a:lnSpc>
                <a:spcPct val="100000"/>
              </a:lnSpc>
              <a:spcBef>
                <a:spcPts val="600"/>
              </a:spcBef>
              <a:spcAft>
                <a:spcPts val="0"/>
              </a:spcAft>
              <a:buSzPts val="900"/>
              <a:buFont typeface="Courier New"/>
              <a:buChar char="o"/>
            </a:pPr>
            <a:r>
              <a:rPr lang="en" sz="1800"/>
              <a:t>Second national daycare conference: 1982</a:t>
            </a:r>
            <a:endParaRPr/>
          </a:p>
          <a:p>
            <a:pPr marL="457200" lvl="0" indent="-361950" algn="l" rtl="0">
              <a:lnSpc>
                <a:spcPct val="100000"/>
              </a:lnSpc>
              <a:spcBef>
                <a:spcPts val="600"/>
              </a:spcBef>
              <a:spcAft>
                <a:spcPts val="0"/>
              </a:spcAft>
              <a:buSzPts val="900"/>
              <a:buFont typeface="Courier New"/>
              <a:buNone/>
            </a:pPr>
            <a:endParaRPr sz="1800"/>
          </a:p>
          <a:p>
            <a:pPr marL="457200" lvl="0" indent="-419100" algn="l" rtl="0">
              <a:lnSpc>
                <a:spcPct val="100000"/>
              </a:lnSpc>
              <a:spcBef>
                <a:spcPts val="600"/>
              </a:spcBef>
              <a:spcAft>
                <a:spcPts val="0"/>
              </a:spcAft>
              <a:buSzPts val="900"/>
              <a:buFont typeface="Courier New"/>
              <a:buChar char="o"/>
            </a:pPr>
            <a:r>
              <a:rPr lang="en" sz="1800"/>
              <a:t>Two national daycare organizations</a:t>
            </a:r>
            <a:endParaRPr/>
          </a:p>
          <a:p>
            <a:pPr marL="914400" lvl="1" indent="-381000" algn="l" rtl="0">
              <a:lnSpc>
                <a:spcPct val="100000"/>
              </a:lnSpc>
              <a:spcBef>
                <a:spcPts val="0"/>
              </a:spcBef>
              <a:spcAft>
                <a:spcPts val="0"/>
              </a:spcAft>
              <a:buSzPts val="800"/>
              <a:buFont typeface="Courier New"/>
              <a:buChar char="o"/>
            </a:pPr>
            <a:r>
              <a:rPr lang="en" sz="1600"/>
              <a:t>Canadian Day Care Federation (now Canadian Childcare Federation)</a:t>
            </a:r>
            <a:endParaRPr/>
          </a:p>
          <a:p>
            <a:pPr marL="914400" lvl="1" indent="-330200" algn="l" rtl="0">
              <a:lnSpc>
                <a:spcPct val="100000"/>
              </a:lnSpc>
              <a:spcBef>
                <a:spcPts val="0"/>
              </a:spcBef>
              <a:spcAft>
                <a:spcPts val="0"/>
              </a:spcAft>
              <a:buSzPts val="800"/>
              <a:buFont typeface="Courier New"/>
              <a:buNone/>
            </a:pPr>
            <a:endParaRPr sz="1600"/>
          </a:p>
          <a:p>
            <a:pPr marL="914400" lvl="1" indent="-381000" algn="l" rtl="0">
              <a:lnSpc>
                <a:spcPct val="100000"/>
              </a:lnSpc>
              <a:spcBef>
                <a:spcPts val="0"/>
              </a:spcBef>
              <a:spcAft>
                <a:spcPts val="0"/>
              </a:spcAft>
              <a:buSzPts val="800"/>
              <a:buFont typeface="Courier New"/>
              <a:buChar char="o"/>
            </a:pPr>
            <a:r>
              <a:rPr lang="en" sz="1600"/>
              <a:t>Canadian Day Care Advocacy Association (now Child Care Now)</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6"/>
          <p:cNvSpPr txBox="1"/>
          <p:nvPr/>
        </p:nvSpPr>
        <p:spPr>
          <a:xfrm>
            <a:off x="1146150" y="995000"/>
            <a:ext cx="6750900" cy="3239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0" i="0" u="none" strike="noStrike" cap="none">
                <a:solidFill>
                  <a:srgbClr val="000000"/>
                </a:solidFill>
                <a:latin typeface="Sniglet"/>
                <a:ea typeface="Sniglet"/>
                <a:cs typeface="Sniglet"/>
                <a:sym typeface="Sniglet"/>
              </a:rPr>
              <a:t>If you have extra time...</a:t>
            </a:r>
            <a:endParaRPr sz="1800" b="0" i="0" u="none" strike="noStrike" cap="none">
              <a:solidFill>
                <a:srgbClr val="000000"/>
              </a:solidFill>
              <a:latin typeface="Sniglet"/>
              <a:ea typeface="Sniglet"/>
              <a:cs typeface="Sniglet"/>
              <a:sym typeface="Sniglet"/>
            </a:endParaRPr>
          </a:p>
          <a:p>
            <a:pPr marL="914400" marR="0" lvl="1" indent="-355600" algn="l" rtl="0">
              <a:lnSpc>
                <a:spcPct val="115000"/>
              </a:lnSpc>
              <a:spcBef>
                <a:spcPts val="0"/>
              </a:spcBef>
              <a:spcAft>
                <a:spcPts val="0"/>
              </a:spcAft>
              <a:buClr>
                <a:schemeClr val="dk1"/>
              </a:buClr>
              <a:buSzPts val="900"/>
              <a:buFont typeface="Courier New"/>
              <a:buChar char="o"/>
            </a:pPr>
            <a:r>
              <a:rPr lang="en" sz="1800" b="0" i="0" u="sng" strike="noStrike" cap="none">
                <a:solidFill>
                  <a:srgbClr val="1155CC"/>
                </a:solidFill>
                <a:latin typeface="Sniglet"/>
                <a:ea typeface="Sniglet"/>
                <a:cs typeface="Sniglet"/>
                <a:sym typeface="Sniglet"/>
                <a:hlinkClick r:id="rId3">
                  <a:extLst>
                    <a:ext uri="{A12FA001-AC4F-418D-AE19-62706E023703}">
                      <ahyp:hlinkClr xmlns:ahyp="http://schemas.microsoft.com/office/drawing/2018/hyperlinkcolor" val="tx"/>
                    </a:ext>
                  </a:extLst>
                </a:hlinkClick>
              </a:rPr>
              <a:t>International Women's Day (Photo</a:t>
            </a:r>
            <a:r>
              <a:rPr lang="en" sz="1800" b="0" i="0" u="sng" strike="noStrike" cap="none">
                <a:solidFill>
                  <a:srgbClr val="1155CC"/>
                </a:solidFill>
                <a:latin typeface="Sniglet"/>
                <a:ea typeface="Sniglet"/>
                <a:cs typeface="Sniglet"/>
                <a:sym typeface="Sniglet"/>
              </a:rPr>
              <a:t>)</a:t>
            </a:r>
            <a:endParaRPr/>
          </a:p>
          <a:p>
            <a:pPr marL="901700" marR="0" lvl="1" indent="-285750" algn="l" rtl="0">
              <a:lnSpc>
                <a:spcPct val="115000"/>
              </a:lnSpc>
              <a:spcBef>
                <a:spcPts val="0"/>
              </a:spcBef>
              <a:spcAft>
                <a:spcPts val="0"/>
              </a:spcAft>
              <a:buClr>
                <a:schemeClr val="dk1"/>
              </a:buClr>
              <a:buSzPts val="900"/>
              <a:buFont typeface="Courier New"/>
              <a:buNone/>
            </a:pPr>
            <a:endParaRPr sz="1800" b="0" i="0" u="none" strike="noStrike" cap="none">
              <a:solidFill>
                <a:schemeClr val="dk1"/>
              </a:solidFill>
              <a:latin typeface="Sniglet"/>
              <a:ea typeface="Sniglet"/>
              <a:cs typeface="Sniglet"/>
              <a:sym typeface="Sniglet"/>
            </a:endParaRPr>
          </a:p>
          <a:p>
            <a:pPr marL="914400" marR="0" lvl="1" indent="-355600" algn="l" rtl="0">
              <a:lnSpc>
                <a:spcPct val="115000"/>
              </a:lnSpc>
              <a:spcBef>
                <a:spcPts val="0"/>
              </a:spcBef>
              <a:spcAft>
                <a:spcPts val="0"/>
              </a:spcAft>
              <a:buClr>
                <a:schemeClr val="dk1"/>
              </a:buClr>
              <a:buSzPts val="900"/>
              <a:buFont typeface="Courier New"/>
              <a:buChar char="o"/>
            </a:pPr>
            <a:r>
              <a:rPr lang="en" sz="1800" b="0" i="0" u="sng" strike="noStrike" cap="none">
                <a:solidFill>
                  <a:srgbClr val="1155CC"/>
                </a:solidFill>
                <a:latin typeface="Sniglet"/>
                <a:ea typeface="Sniglet"/>
                <a:cs typeface="Sniglet"/>
                <a:sym typeface="Sniglet"/>
                <a:hlinkClick r:id="rId4">
                  <a:extLst>
                    <a:ext uri="{A12FA001-AC4F-418D-AE19-62706E023703}">
                      <ahyp:hlinkClr xmlns:ahyp="http://schemas.microsoft.com/office/drawing/2018/hyperlinkcolor" val="tx"/>
                    </a:ext>
                  </a:extLst>
                </a:hlinkClick>
              </a:rPr>
              <a:t>Kids Are Not For Profit (button)</a:t>
            </a:r>
            <a:endParaRPr sz="1800" b="0" i="0" u="sng" strike="noStrike" cap="none">
              <a:solidFill>
                <a:srgbClr val="1155CC"/>
              </a:solidFill>
              <a:latin typeface="Sniglet"/>
              <a:ea typeface="Sniglet"/>
              <a:cs typeface="Sniglet"/>
              <a:sym typeface="Sniglet"/>
            </a:endParaRPr>
          </a:p>
          <a:p>
            <a:pPr marL="558800" marR="0" lvl="1" indent="0" algn="l" rtl="0">
              <a:lnSpc>
                <a:spcPct val="115000"/>
              </a:lnSpc>
              <a:spcBef>
                <a:spcPts val="0"/>
              </a:spcBef>
              <a:spcAft>
                <a:spcPts val="0"/>
              </a:spcAft>
              <a:buNone/>
            </a:pPr>
            <a:endParaRPr sz="1600" b="0" i="0" u="none" strike="noStrike" cap="none">
              <a:solidFill>
                <a:srgbClr val="000000"/>
              </a:solidFill>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7"/>
          <p:cNvSpPr txBox="1">
            <a:spLocks noGrp="1"/>
          </p:cNvSpPr>
          <p:nvPr>
            <p:ph type="title"/>
          </p:nvPr>
        </p:nvSpPr>
        <p:spPr>
          <a:xfrm rot="147">
            <a:off x="808384" y="654814"/>
            <a:ext cx="6818502" cy="760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a:t>Questions: Photos and Button</a:t>
            </a:r>
            <a:endParaRPr/>
          </a:p>
        </p:txBody>
      </p:sp>
      <p:sp>
        <p:nvSpPr>
          <p:cNvPr id="221" name="Google Shape;221;p17"/>
          <p:cNvSpPr txBox="1"/>
          <p:nvPr/>
        </p:nvSpPr>
        <p:spPr>
          <a:xfrm>
            <a:off x="1123097" y="1415161"/>
            <a:ext cx="6644863" cy="286387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Sniglet"/>
                <a:ea typeface="Sniglet"/>
                <a:cs typeface="Sniglet"/>
                <a:sym typeface="Sniglet"/>
              </a:rPr>
              <a:t>In what year was the photo taken?</a:t>
            </a:r>
            <a:endParaRPr sz="1800" b="0" i="0" u="none" strike="noStrike" cap="none">
              <a:solidFill>
                <a:srgbClr val="000000"/>
              </a:solidFill>
              <a:latin typeface="Sniglet"/>
              <a:ea typeface="Sniglet"/>
              <a:cs typeface="Sniglet"/>
              <a:sym typeface="Sniglet"/>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Sniglet"/>
                <a:ea typeface="Sniglet"/>
                <a:cs typeface="Sniglet"/>
                <a:sym typeface="Sniglet"/>
              </a:rPr>
              <a:t>Photo ________ (provide name and year of photo)</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niglet"/>
              <a:ea typeface="Sniglet"/>
              <a:cs typeface="Sniglet"/>
              <a:sym typeface="Sniglet"/>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Sniglet"/>
                <a:ea typeface="Sniglet"/>
                <a:cs typeface="Sniglet"/>
                <a:sym typeface="Sniglet"/>
              </a:rPr>
              <a:t>Which sign stands out to you? Why?</a:t>
            </a:r>
            <a:endParaRPr sz="1800" b="0" i="0" u="none" strike="noStrike" cap="none">
              <a:solidFill>
                <a:srgbClr val="000000"/>
              </a:solidFill>
              <a:latin typeface="Sniglet"/>
              <a:ea typeface="Sniglet"/>
              <a:cs typeface="Sniglet"/>
              <a:sym typeface="Sniglet"/>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niglet"/>
              <a:ea typeface="Sniglet"/>
              <a:cs typeface="Sniglet"/>
              <a:sym typeface="Sniglet"/>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Sniglet"/>
                <a:ea typeface="Sniglet"/>
                <a:cs typeface="Sniglet"/>
                <a:sym typeface="Sniglet"/>
              </a:rPr>
              <a:t>Can you tell what the organizers’ demands were from the photo?</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niglet"/>
              <a:ea typeface="Sniglet"/>
              <a:cs typeface="Sniglet"/>
              <a:sym typeface="Sniglet"/>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Sniglet"/>
                <a:ea typeface="Sniglet"/>
                <a:cs typeface="Sniglet"/>
                <a:sym typeface="Sniglet"/>
              </a:rPr>
              <a:t>What does the button suggest to you?</a:t>
            </a:r>
            <a:endParaRPr sz="1800" b="0" i="0" u="none" strike="noStrike" cap="none">
              <a:solidFill>
                <a:srgbClr val="000000"/>
              </a:solidFill>
              <a:latin typeface="Sniglet"/>
              <a:ea typeface="Sniglet"/>
              <a:cs typeface="Sniglet"/>
              <a:sym typeface="Snigle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225"/>
        <p:cNvGrpSpPr/>
        <p:nvPr/>
      </p:nvGrpSpPr>
      <p:grpSpPr>
        <a:xfrm>
          <a:off x="0" y="0"/>
          <a:ext cx="0" cy="0"/>
          <a:chOff x="0" y="0"/>
          <a:chExt cx="0" cy="0"/>
        </a:xfrm>
      </p:grpSpPr>
      <p:sp>
        <p:nvSpPr>
          <p:cNvPr id="226" name="Google Shape;226;p18"/>
          <p:cNvSpPr txBox="1">
            <a:spLocks noGrp="1"/>
          </p:cNvSpPr>
          <p:nvPr>
            <p:ph type="title"/>
          </p:nvPr>
        </p:nvSpPr>
        <p:spPr>
          <a:xfrm rot="147">
            <a:off x="976261" y="876835"/>
            <a:ext cx="7029900" cy="760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a:t>After you have finished...</a:t>
            </a:r>
            <a:endParaRPr/>
          </a:p>
        </p:txBody>
      </p:sp>
      <p:sp>
        <p:nvSpPr>
          <p:cNvPr id="227" name="Google Shape;227;p18"/>
          <p:cNvSpPr txBox="1"/>
          <p:nvPr/>
        </p:nvSpPr>
        <p:spPr>
          <a:xfrm>
            <a:off x="1100850" y="1896425"/>
            <a:ext cx="6540300" cy="218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Sniglet"/>
                <a:ea typeface="Sniglet"/>
                <a:cs typeface="Sniglet"/>
                <a:sym typeface="Sniglet"/>
              </a:rPr>
              <a:t>Change the title of the slideshow to: Your Names- Child Care Activism, and share it with your teacher. </a:t>
            </a:r>
            <a:endParaRPr sz="2000" b="0" i="0" u="none" strike="noStrike" cap="none">
              <a:solidFill>
                <a:srgbClr val="000000"/>
              </a:solidFill>
              <a:latin typeface="Sniglet"/>
              <a:ea typeface="Sniglet"/>
              <a:cs typeface="Sniglet"/>
              <a:sym typeface="Snigle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231"/>
        <p:cNvGrpSpPr/>
        <p:nvPr/>
      </p:nvGrpSpPr>
      <p:grpSpPr>
        <a:xfrm>
          <a:off x="0" y="0"/>
          <a:ext cx="0" cy="0"/>
          <a:chOff x="0" y="0"/>
          <a:chExt cx="0" cy="0"/>
        </a:xfrm>
      </p:grpSpPr>
      <p:sp>
        <p:nvSpPr>
          <p:cNvPr id="232" name="Google Shape;232;p19"/>
          <p:cNvSpPr txBox="1">
            <a:spLocks noGrp="1"/>
          </p:cNvSpPr>
          <p:nvPr>
            <p:ph type="title"/>
          </p:nvPr>
        </p:nvSpPr>
        <p:spPr>
          <a:xfrm>
            <a:off x="624731" y="626900"/>
            <a:ext cx="4185808" cy="760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a:t>Final Thoughts...</a:t>
            </a:r>
            <a:endParaRPr/>
          </a:p>
        </p:txBody>
      </p:sp>
      <p:sp>
        <p:nvSpPr>
          <p:cNvPr id="233" name="Google Shape;233;p19"/>
          <p:cNvSpPr txBox="1"/>
          <p:nvPr/>
        </p:nvSpPr>
        <p:spPr>
          <a:xfrm>
            <a:off x="624725" y="1285875"/>
            <a:ext cx="7456200" cy="3293400"/>
          </a:xfrm>
          <a:prstGeom prst="rect">
            <a:avLst/>
          </a:prstGeom>
          <a:noFill/>
          <a:ln>
            <a:noFill/>
          </a:ln>
        </p:spPr>
        <p:txBody>
          <a:bodyPr spcFirstLastPara="1" wrap="square" lIns="91425" tIns="91425" rIns="91425" bIns="91425" anchor="t" anchorCtr="0">
            <a:noAutofit/>
          </a:bodyPr>
          <a:lstStyle/>
          <a:p>
            <a:pPr marL="393700" marR="0" lvl="0" indent="-285750" algn="l" rtl="0">
              <a:lnSpc>
                <a:spcPct val="100000"/>
              </a:lnSpc>
              <a:spcBef>
                <a:spcPts val="0"/>
              </a:spcBef>
              <a:spcAft>
                <a:spcPts val="0"/>
              </a:spcAft>
              <a:buClr>
                <a:srgbClr val="000000"/>
              </a:buClr>
              <a:buSzPts val="900"/>
              <a:buFont typeface="Courier New"/>
              <a:buChar char="o"/>
            </a:pPr>
            <a:r>
              <a:rPr lang="en" sz="1800" b="0" i="0" u="none" strike="noStrike" cap="none">
                <a:solidFill>
                  <a:srgbClr val="000000"/>
                </a:solidFill>
                <a:latin typeface="Sniglet"/>
                <a:ea typeface="Sniglet"/>
                <a:cs typeface="Sniglet"/>
                <a:sym typeface="Sniglet"/>
              </a:rPr>
              <a:t>What were the issues that stimulated the expansion of child care demand in the 1980s? </a:t>
            </a:r>
            <a:endParaRPr/>
          </a:p>
          <a:p>
            <a:pPr marL="457200" marR="0" lvl="0" indent="-292100" algn="l" rtl="0">
              <a:lnSpc>
                <a:spcPct val="100000"/>
              </a:lnSpc>
              <a:spcBef>
                <a:spcPts val="0"/>
              </a:spcBef>
              <a:spcAft>
                <a:spcPts val="0"/>
              </a:spcAft>
              <a:buClr>
                <a:srgbClr val="000000"/>
              </a:buClr>
              <a:buSzPts val="900"/>
              <a:buFont typeface="Courier New"/>
              <a:buNone/>
            </a:pPr>
            <a:endParaRPr sz="1800" b="0" i="0" u="none" strike="noStrike" cap="none">
              <a:solidFill>
                <a:srgbClr val="000000"/>
              </a:solidFill>
              <a:latin typeface="Sniglet"/>
              <a:ea typeface="Sniglet"/>
              <a:cs typeface="Sniglet"/>
              <a:sym typeface="Sniglet"/>
            </a:endParaRPr>
          </a:p>
          <a:p>
            <a:pPr marL="393700" marR="0" lvl="0" indent="-285750" algn="l" rtl="0">
              <a:lnSpc>
                <a:spcPct val="100000"/>
              </a:lnSpc>
              <a:spcBef>
                <a:spcPts val="0"/>
              </a:spcBef>
              <a:spcAft>
                <a:spcPts val="0"/>
              </a:spcAft>
              <a:buClr>
                <a:srgbClr val="000000"/>
              </a:buClr>
              <a:buSzPts val="900"/>
              <a:buFont typeface="Courier New"/>
              <a:buChar char="o"/>
            </a:pPr>
            <a:r>
              <a:rPr lang="en" sz="1800" b="0" i="0" u="none" strike="noStrike" cap="none">
                <a:solidFill>
                  <a:srgbClr val="000000"/>
                </a:solidFill>
                <a:latin typeface="Sniglet"/>
                <a:ea typeface="Sniglet"/>
                <a:cs typeface="Sniglet"/>
                <a:sym typeface="Sniglet"/>
              </a:rPr>
              <a:t>How did parents respond to these events?  Were they activists?</a:t>
            </a:r>
            <a:endParaRPr sz="1800" b="0" i="0" u="none" strike="noStrike" cap="none">
              <a:solidFill>
                <a:srgbClr val="000000"/>
              </a:solidFill>
              <a:latin typeface="Sniglet"/>
              <a:ea typeface="Sniglet"/>
              <a:cs typeface="Sniglet"/>
              <a:sym typeface="Sniglet"/>
            </a:endParaRPr>
          </a:p>
          <a:p>
            <a:pPr marL="285750" marR="0" lvl="0" indent="-228600" algn="l" rtl="0">
              <a:lnSpc>
                <a:spcPct val="100000"/>
              </a:lnSpc>
              <a:spcBef>
                <a:spcPts val="0"/>
              </a:spcBef>
              <a:spcAft>
                <a:spcPts val="0"/>
              </a:spcAft>
              <a:buClr>
                <a:srgbClr val="000000"/>
              </a:buClr>
              <a:buSzPts val="900"/>
              <a:buFont typeface="Courier New"/>
              <a:buNone/>
            </a:pPr>
            <a:endParaRPr sz="1800" b="0" i="0" u="none" strike="noStrike" cap="none">
              <a:solidFill>
                <a:srgbClr val="000000"/>
              </a:solidFill>
              <a:latin typeface="Sniglet"/>
              <a:ea typeface="Sniglet"/>
              <a:cs typeface="Sniglet"/>
              <a:sym typeface="Sniglet"/>
            </a:endParaRPr>
          </a:p>
          <a:p>
            <a:pPr marL="393700" marR="0" lvl="0" indent="-285750" algn="l" rtl="0">
              <a:lnSpc>
                <a:spcPct val="100000"/>
              </a:lnSpc>
              <a:spcBef>
                <a:spcPts val="0"/>
              </a:spcBef>
              <a:spcAft>
                <a:spcPts val="0"/>
              </a:spcAft>
              <a:buClr>
                <a:srgbClr val="000000"/>
              </a:buClr>
              <a:buSzPts val="900"/>
              <a:buFont typeface="Courier New"/>
              <a:buChar char="o"/>
            </a:pPr>
            <a:r>
              <a:rPr lang="en" sz="1800" b="0" i="0" u="none" strike="noStrike" cap="none">
                <a:solidFill>
                  <a:srgbClr val="000000"/>
                </a:solidFill>
                <a:latin typeface="Sniglet"/>
                <a:ea typeface="Sniglet"/>
                <a:cs typeface="Sniglet"/>
                <a:sym typeface="Sniglet"/>
              </a:rPr>
              <a:t>What event stands out for you as the most powerful or influential in moving this issue forward?</a:t>
            </a:r>
            <a:endParaRPr/>
          </a:p>
          <a:p>
            <a:pPr marL="393700" marR="0" lvl="0" indent="-228600" algn="l" rtl="0">
              <a:lnSpc>
                <a:spcPct val="100000"/>
              </a:lnSpc>
              <a:spcBef>
                <a:spcPts val="0"/>
              </a:spcBef>
              <a:spcAft>
                <a:spcPts val="0"/>
              </a:spcAft>
              <a:buClr>
                <a:srgbClr val="000000"/>
              </a:buClr>
              <a:buSzPts val="900"/>
              <a:buFont typeface="Courier New"/>
              <a:buNone/>
            </a:pPr>
            <a:endParaRPr sz="1800" b="0" i="0" u="none" strike="noStrike" cap="none">
              <a:solidFill>
                <a:srgbClr val="000000"/>
              </a:solidFill>
              <a:latin typeface="Sniglet"/>
              <a:ea typeface="Sniglet"/>
              <a:cs typeface="Sniglet"/>
              <a:sym typeface="Sniglet"/>
            </a:endParaRPr>
          </a:p>
          <a:p>
            <a:pPr marL="393700" marR="0" lvl="0" indent="-285750" algn="l" rtl="0">
              <a:lnSpc>
                <a:spcPct val="100000"/>
              </a:lnSpc>
              <a:spcBef>
                <a:spcPts val="0"/>
              </a:spcBef>
              <a:spcAft>
                <a:spcPts val="0"/>
              </a:spcAft>
              <a:buClr>
                <a:srgbClr val="000000"/>
              </a:buClr>
              <a:buSzPts val="900"/>
              <a:buFont typeface="Courier New"/>
              <a:buChar char="o"/>
            </a:pPr>
            <a:r>
              <a:rPr lang="en" sz="1800" b="0" i="0" u="none" strike="noStrike" cap="none">
                <a:solidFill>
                  <a:srgbClr val="000000"/>
                </a:solidFill>
                <a:latin typeface="Sniglet"/>
                <a:ea typeface="Sniglet"/>
                <a:cs typeface="Sniglet"/>
                <a:sym typeface="Sniglet"/>
              </a:rPr>
              <a:t>In your interview with an adult, were the issues the same? Or different?</a:t>
            </a:r>
            <a:endParaRPr/>
          </a:p>
          <a:p>
            <a:pPr marL="565150" marR="0" lvl="0" indent="-33655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Sniglet"/>
              <a:ea typeface="Sniglet"/>
              <a:cs typeface="Sniglet"/>
              <a:sym typeface="Sniglet"/>
            </a:endParaRPr>
          </a:p>
          <a:p>
            <a:pPr marL="565150" marR="0" lvl="0" indent="-33655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Sniglet"/>
              <a:ea typeface="Sniglet"/>
              <a:cs typeface="Sniglet"/>
              <a:sym typeface="Snigle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00FF"/>
        </a:solidFill>
        <a:effectLst/>
      </p:bgPr>
    </p:bg>
    <p:spTree>
      <p:nvGrpSpPr>
        <p:cNvPr id="1" name="Shape 119"/>
        <p:cNvGrpSpPr/>
        <p:nvPr/>
      </p:nvGrpSpPr>
      <p:grpSpPr>
        <a:xfrm>
          <a:off x="0" y="0"/>
          <a:ext cx="0" cy="0"/>
          <a:chOff x="0" y="0"/>
          <a:chExt cx="0" cy="0"/>
        </a:xfrm>
      </p:grpSpPr>
      <p:sp>
        <p:nvSpPr>
          <p:cNvPr id="120" name="Google Shape;120;p2"/>
          <p:cNvSpPr txBox="1">
            <a:spLocks noGrp="1"/>
          </p:cNvSpPr>
          <p:nvPr>
            <p:ph type="body" idx="1"/>
          </p:nvPr>
        </p:nvSpPr>
        <p:spPr>
          <a:xfrm>
            <a:off x="2974075" y="1058575"/>
            <a:ext cx="3455700" cy="2923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600"/>
              </a:spcBef>
              <a:spcAft>
                <a:spcPts val="0"/>
              </a:spcAft>
              <a:buSzPts val="2400"/>
              <a:buNone/>
            </a:pPr>
            <a:r>
              <a:rPr lang="en" sz="2200">
                <a:latin typeface="Sniglet"/>
                <a:ea typeface="Sniglet"/>
                <a:cs typeface="Sniglet"/>
                <a:sym typeface="Sniglet"/>
              </a:rPr>
              <a:t>Beginning in 1970, this timeline highlights some key developments in Child Care Activism and the fight across Canada to ensure that child care is accessible and affordable for all. </a:t>
            </a:r>
            <a:endParaRPr sz="2200">
              <a:latin typeface="Sniglet"/>
              <a:ea typeface="Sniglet"/>
              <a:cs typeface="Sniglet"/>
              <a:sym typeface="Sniglet"/>
            </a:endParaRPr>
          </a:p>
        </p:txBody>
      </p:sp>
      <p:sp>
        <p:nvSpPr>
          <p:cNvPr id="121" name="Google Shape;121;p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00FF"/>
        </a:solidFill>
        <a:effectLst/>
      </p:bgPr>
    </p:bg>
    <p:spTree>
      <p:nvGrpSpPr>
        <p:cNvPr id="1" name="Shape 237"/>
        <p:cNvGrpSpPr/>
        <p:nvPr/>
      </p:nvGrpSpPr>
      <p:grpSpPr>
        <a:xfrm>
          <a:off x="0" y="0"/>
          <a:ext cx="0" cy="0"/>
          <a:chOff x="0" y="0"/>
          <a:chExt cx="0" cy="0"/>
        </a:xfrm>
      </p:grpSpPr>
      <p:sp>
        <p:nvSpPr>
          <p:cNvPr id="238" name="Google Shape;238;p20"/>
          <p:cNvSpPr txBox="1">
            <a:spLocks noGrp="1"/>
          </p:cNvSpPr>
          <p:nvPr>
            <p:ph type="title"/>
          </p:nvPr>
        </p:nvSpPr>
        <p:spPr>
          <a:xfrm>
            <a:off x="530087" y="436893"/>
            <a:ext cx="4181398" cy="760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a:t>Teacher Feedback</a:t>
            </a:r>
            <a:endParaRPr/>
          </a:p>
        </p:txBody>
      </p:sp>
      <p:graphicFrame>
        <p:nvGraphicFramePr>
          <p:cNvPr id="239" name="Google Shape;239;p20"/>
          <p:cNvGraphicFramePr/>
          <p:nvPr/>
        </p:nvGraphicFramePr>
        <p:xfrm>
          <a:off x="698225" y="1057650"/>
          <a:ext cx="7465375" cy="3028200"/>
        </p:xfrm>
        <a:graphic>
          <a:graphicData uri="http://schemas.openxmlformats.org/drawingml/2006/table">
            <a:tbl>
              <a:tblPr>
                <a:noFill/>
                <a:tableStyleId>{DFB62A66-EE7C-4CD0-8F60-9BFE53A5886A}</a:tableStyleId>
              </a:tblPr>
              <a:tblGrid>
                <a:gridCol w="6263000">
                  <a:extLst>
                    <a:ext uri="{9D8B030D-6E8A-4147-A177-3AD203B41FA5}">
                      <a16:colId xmlns:a16="http://schemas.microsoft.com/office/drawing/2014/main" val="20000"/>
                    </a:ext>
                  </a:extLst>
                </a:gridCol>
                <a:gridCol w="474925">
                  <a:extLst>
                    <a:ext uri="{9D8B030D-6E8A-4147-A177-3AD203B41FA5}">
                      <a16:colId xmlns:a16="http://schemas.microsoft.com/office/drawing/2014/main" val="20001"/>
                    </a:ext>
                  </a:extLst>
                </a:gridCol>
                <a:gridCol w="727450">
                  <a:extLst>
                    <a:ext uri="{9D8B030D-6E8A-4147-A177-3AD203B41FA5}">
                      <a16:colId xmlns:a16="http://schemas.microsoft.com/office/drawing/2014/main" val="20002"/>
                    </a:ext>
                  </a:extLst>
                </a:gridCol>
              </a:tblGrid>
              <a:tr h="329225">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latin typeface="Verdana"/>
                          <a:ea typeface="Verdana"/>
                          <a:cs typeface="Verdana"/>
                          <a:sym typeface="Verdana"/>
                        </a:rPr>
                        <a:t>Criteria</a:t>
                      </a:r>
                      <a:endParaRPr sz="1000" b="1" u="none" strike="noStrike" cap="none">
                        <a:latin typeface="Verdana"/>
                        <a:ea typeface="Verdana"/>
                        <a:cs typeface="Verdana"/>
                        <a:sym typeface="Verdana"/>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latin typeface="Verdana"/>
                          <a:ea typeface="Verdana"/>
                          <a:cs typeface="Verdana"/>
                          <a:sym typeface="Verdana"/>
                        </a:rPr>
                        <a:t>Met</a:t>
                      </a:r>
                      <a:endParaRPr sz="1000" b="1" u="none" strike="noStrike" cap="none">
                        <a:latin typeface="Verdana"/>
                        <a:ea typeface="Verdana"/>
                        <a:cs typeface="Verdana"/>
                        <a:sym typeface="Verdana"/>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latin typeface="Verdana"/>
                          <a:ea typeface="Verdana"/>
                          <a:cs typeface="Verdana"/>
                          <a:sym typeface="Verdana"/>
                        </a:rPr>
                        <a:t>Not Met</a:t>
                      </a:r>
                      <a:endParaRPr sz="1000" b="1" u="none" strike="noStrike" cap="none">
                        <a:latin typeface="Verdana"/>
                        <a:ea typeface="Verdana"/>
                        <a:cs typeface="Verdana"/>
                        <a:sym typeface="Verdana"/>
                      </a:endParaRPr>
                    </a:p>
                  </a:txBody>
                  <a:tcPr marL="63500" marR="63500" marT="63500" marB="63500"/>
                </a:tc>
                <a:extLst>
                  <a:ext uri="{0D108BD9-81ED-4DB2-BD59-A6C34878D82A}">
                    <a16:rowId xmlns:a16="http://schemas.microsoft.com/office/drawing/2014/main" val="10000"/>
                  </a:ext>
                </a:extLst>
              </a:tr>
              <a:tr h="541850">
                <a:tc>
                  <a:txBody>
                    <a:bodyPr/>
                    <a:lstStyle/>
                    <a:p>
                      <a:pPr marL="0" marR="0" lvl="0" indent="0" algn="l" rtl="0">
                        <a:lnSpc>
                          <a:spcPct val="100000"/>
                        </a:lnSpc>
                        <a:spcBef>
                          <a:spcPts val="0"/>
                        </a:spcBef>
                        <a:spcAft>
                          <a:spcPts val="0"/>
                        </a:spcAft>
                        <a:buClr>
                          <a:srgbClr val="000000"/>
                        </a:buClr>
                        <a:buSzPts val="1000"/>
                        <a:buFont typeface="Arial"/>
                        <a:buNone/>
                      </a:pPr>
                      <a:r>
                        <a:rPr lang="en" sz="1000" b="1" i="1" u="none" strike="noStrike" cap="none">
                          <a:latin typeface="Verdana"/>
                          <a:ea typeface="Verdana"/>
                          <a:cs typeface="Verdana"/>
                          <a:sym typeface="Verdana"/>
                        </a:rPr>
                        <a:t>Knowledge and Understanding: Knowledge and Understanding of Content</a:t>
                      </a:r>
                      <a:endParaRPr sz="1000" b="1" i="1"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Verdana"/>
                          <a:ea typeface="Verdana"/>
                          <a:cs typeface="Verdana"/>
                          <a:sym typeface="Verdana"/>
                        </a:rPr>
                        <a:t>The students demonstrate their ability to analyze various primary documents and draw conclusions about their relevance in the grander scheme of daycare activism. </a:t>
                      </a:r>
                      <a:endParaRPr sz="1000" u="none" strike="noStrike" cap="none">
                        <a:latin typeface="Verdana"/>
                        <a:ea typeface="Verdana"/>
                        <a:cs typeface="Verdana"/>
                        <a:sym typeface="Verdana"/>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Verdana"/>
                        <a:ea typeface="Verdana"/>
                        <a:cs typeface="Verdana"/>
                        <a:sym typeface="Verdana"/>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Verdana"/>
                        <a:ea typeface="Verdana"/>
                        <a:cs typeface="Verdana"/>
                        <a:sym typeface="Verdana"/>
                      </a:endParaRPr>
                    </a:p>
                  </a:txBody>
                  <a:tcPr marL="63500" marR="63500" marT="63500" marB="63500"/>
                </a:tc>
                <a:extLst>
                  <a:ext uri="{0D108BD9-81ED-4DB2-BD59-A6C34878D82A}">
                    <a16:rowId xmlns:a16="http://schemas.microsoft.com/office/drawing/2014/main" val="10001"/>
                  </a:ext>
                </a:extLst>
              </a:tr>
              <a:tr h="644100">
                <a:tc>
                  <a:txBody>
                    <a:bodyPr/>
                    <a:lstStyle/>
                    <a:p>
                      <a:pPr marL="0" marR="0" lvl="0" indent="0" algn="l" rtl="0">
                        <a:lnSpc>
                          <a:spcPct val="100000"/>
                        </a:lnSpc>
                        <a:spcBef>
                          <a:spcPts val="0"/>
                        </a:spcBef>
                        <a:spcAft>
                          <a:spcPts val="0"/>
                        </a:spcAft>
                        <a:buClr>
                          <a:srgbClr val="000000"/>
                        </a:buClr>
                        <a:buSzPts val="1000"/>
                        <a:buFont typeface="Arial"/>
                        <a:buNone/>
                      </a:pPr>
                      <a:r>
                        <a:rPr lang="en" sz="1000" b="1" i="1" u="none" strike="noStrike" cap="none">
                          <a:latin typeface="Verdana"/>
                          <a:ea typeface="Verdana"/>
                          <a:cs typeface="Verdana"/>
                          <a:sym typeface="Verdana"/>
                        </a:rPr>
                        <a:t>Application: Making connections within and between various contexts </a:t>
                      </a:r>
                      <a:endParaRPr sz="1000" b="1" i="1"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Verdana"/>
                          <a:ea typeface="Verdana"/>
                          <a:cs typeface="Verdana"/>
                          <a:sym typeface="Verdana"/>
                        </a:rPr>
                        <a:t>The students are able to make connections between the various primary documents and come to a conclusion as to why daycare activism was on the rise. </a:t>
                      </a:r>
                      <a:endParaRPr sz="10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Verdana"/>
                        <a:ea typeface="Verdana"/>
                        <a:cs typeface="Verdana"/>
                        <a:sym typeface="Verdana"/>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Verdana"/>
                        <a:ea typeface="Verdana"/>
                        <a:cs typeface="Verdana"/>
                        <a:sym typeface="Verdana"/>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Verdana"/>
                        <a:ea typeface="Verdana"/>
                        <a:cs typeface="Verdana"/>
                        <a:sym typeface="Verdana"/>
                      </a:endParaRPr>
                    </a:p>
                  </a:txBody>
                  <a:tcPr marL="63500" marR="63500" marT="63500" marB="63500"/>
                </a:tc>
                <a:extLst>
                  <a:ext uri="{0D108BD9-81ED-4DB2-BD59-A6C34878D82A}">
                    <a16:rowId xmlns:a16="http://schemas.microsoft.com/office/drawing/2014/main" val="10002"/>
                  </a:ext>
                </a:extLst>
              </a:tr>
              <a:tr h="609550">
                <a:tc>
                  <a:txBody>
                    <a:bodyPr/>
                    <a:lstStyle/>
                    <a:p>
                      <a:pPr marL="0" marR="0" lvl="0" indent="0" algn="l" rtl="0">
                        <a:lnSpc>
                          <a:spcPct val="100000"/>
                        </a:lnSpc>
                        <a:spcBef>
                          <a:spcPts val="0"/>
                        </a:spcBef>
                        <a:spcAft>
                          <a:spcPts val="0"/>
                        </a:spcAft>
                        <a:buClr>
                          <a:srgbClr val="000000"/>
                        </a:buClr>
                        <a:buSzPts val="1000"/>
                        <a:buFont typeface="Arial"/>
                        <a:buNone/>
                      </a:pPr>
                      <a:r>
                        <a:rPr lang="en" sz="1000" b="1" i="1" u="none" strike="noStrike" cap="none">
                          <a:latin typeface="Verdana"/>
                          <a:ea typeface="Verdana"/>
                          <a:cs typeface="Verdana"/>
                          <a:sym typeface="Verdana"/>
                        </a:rPr>
                        <a:t>Thinking: Use of planning skills</a:t>
                      </a:r>
                      <a:endParaRPr sz="1000" b="1" i="1"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Verdana"/>
                          <a:ea typeface="Verdana"/>
                          <a:cs typeface="Verdana"/>
                          <a:sym typeface="Verdana"/>
                        </a:rPr>
                        <a:t>The students are able to ask questions about the presented material, and make comments on the primary documents presented.  </a:t>
                      </a:r>
                      <a:endParaRPr sz="10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Verdana"/>
                        <a:ea typeface="Verdana"/>
                        <a:cs typeface="Verdana"/>
                        <a:sym typeface="Verdana"/>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Verdana"/>
                        <a:ea typeface="Verdana"/>
                        <a:cs typeface="Verdana"/>
                        <a:sym typeface="Verdana"/>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Verdana"/>
                        <a:ea typeface="Verdana"/>
                        <a:cs typeface="Verdana"/>
                        <a:sym typeface="Verdana"/>
                      </a:endParaRPr>
                    </a:p>
                  </a:txBody>
                  <a:tcPr marL="63500" marR="63500" marT="63500" marB="63500"/>
                </a:tc>
                <a:extLst>
                  <a:ext uri="{0D108BD9-81ED-4DB2-BD59-A6C34878D82A}">
                    <a16:rowId xmlns:a16="http://schemas.microsoft.com/office/drawing/2014/main" val="10003"/>
                  </a:ext>
                </a:extLst>
              </a:tr>
              <a:tr h="641575">
                <a:tc>
                  <a:txBody>
                    <a:bodyPr/>
                    <a:lstStyle/>
                    <a:p>
                      <a:pPr marL="0" marR="0" lvl="0" indent="0" algn="l" rtl="0">
                        <a:lnSpc>
                          <a:spcPct val="100000"/>
                        </a:lnSpc>
                        <a:spcBef>
                          <a:spcPts val="0"/>
                        </a:spcBef>
                        <a:spcAft>
                          <a:spcPts val="0"/>
                        </a:spcAft>
                        <a:buClr>
                          <a:srgbClr val="000000"/>
                        </a:buClr>
                        <a:buSzPts val="1000"/>
                        <a:buFont typeface="Arial"/>
                        <a:buNone/>
                      </a:pPr>
                      <a:r>
                        <a:rPr lang="en" sz="1000" b="1" i="1" u="none" strike="noStrike" cap="none">
                          <a:latin typeface="Verdana"/>
                          <a:ea typeface="Verdana"/>
                          <a:cs typeface="Verdana"/>
                          <a:sym typeface="Verdana"/>
                        </a:rPr>
                        <a:t>Communication: Expression and organization of ideas in a written form</a:t>
                      </a:r>
                      <a:endParaRPr sz="1000" b="1" i="1"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Verdana"/>
                          <a:ea typeface="Verdana"/>
                          <a:cs typeface="Verdana"/>
                          <a:sym typeface="Verdana"/>
                        </a:rPr>
                        <a:t>The students are able to respond to questions and articulate their thoughts in a written format</a:t>
                      </a:r>
                      <a:endParaRPr sz="1000" u="none" strike="noStrike" cap="none">
                        <a:latin typeface="Verdana"/>
                        <a:ea typeface="Verdana"/>
                        <a:cs typeface="Verdana"/>
                        <a:sym typeface="Verdana"/>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Verdana"/>
                        <a:ea typeface="Verdana"/>
                        <a:cs typeface="Verdana"/>
                        <a:sym typeface="Verdana"/>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Verdana"/>
                        <a:ea typeface="Verdana"/>
                        <a:cs typeface="Verdana"/>
                        <a:sym typeface="Verdana"/>
                      </a:endParaRPr>
                    </a:p>
                  </a:txBody>
                  <a:tcPr marL="63500" marR="63500" marT="63500" marB="63500"/>
                </a:tc>
                <a:extLst>
                  <a:ext uri="{0D108BD9-81ED-4DB2-BD59-A6C34878D82A}">
                    <a16:rowId xmlns:a16="http://schemas.microsoft.com/office/drawing/2014/main" val="10004"/>
                  </a:ext>
                </a:extLst>
              </a:tr>
            </a:tbl>
          </a:graphicData>
        </a:graphic>
      </p:graphicFrame>
      <p:sp>
        <p:nvSpPr>
          <p:cNvPr id="240" name="Google Shape;240;p20"/>
          <p:cNvSpPr txBox="1"/>
          <p:nvPr/>
        </p:nvSpPr>
        <p:spPr>
          <a:xfrm>
            <a:off x="325464" y="4056275"/>
            <a:ext cx="7630361" cy="30000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0"/>
              </a:spcBef>
              <a:spcAft>
                <a:spcPts val="0"/>
              </a:spcAft>
              <a:buClr>
                <a:srgbClr val="000000"/>
              </a:buClr>
              <a:buSzPts val="1200"/>
              <a:buFont typeface="Arial"/>
              <a:buNone/>
            </a:pPr>
            <a:r>
              <a:rPr lang="en" sz="1200" b="0" i="0" u="none" strike="noStrike" cap="none">
                <a:solidFill>
                  <a:schemeClr val="dk1"/>
                </a:solidFill>
                <a:latin typeface="Sniglet"/>
                <a:ea typeface="Sniglet"/>
                <a:cs typeface="Sniglet"/>
                <a:sym typeface="Sniglet"/>
              </a:rPr>
              <a:t>Comments: </a:t>
            </a:r>
            <a:endParaRPr sz="1200" b="0" i="0" u="none" strike="noStrike" cap="none">
              <a:solidFill>
                <a:schemeClr val="dk1"/>
              </a:solidFill>
              <a:latin typeface="Sniglet"/>
              <a:ea typeface="Sniglet"/>
              <a:cs typeface="Sniglet"/>
              <a:sym typeface="Snigle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125"/>
        <p:cNvGrpSpPr/>
        <p:nvPr/>
      </p:nvGrpSpPr>
      <p:grpSpPr>
        <a:xfrm>
          <a:off x="0" y="0"/>
          <a:ext cx="0" cy="0"/>
          <a:chOff x="0" y="0"/>
          <a:chExt cx="0" cy="0"/>
        </a:xfrm>
      </p:grpSpPr>
      <p:sp>
        <p:nvSpPr>
          <p:cNvPr id="126" name="Google Shape;126;p3"/>
          <p:cNvSpPr txBox="1">
            <a:spLocks noGrp="1"/>
          </p:cNvSpPr>
          <p:nvPr>
            <p:ph type="subTitle" idx="1"/>
          </p:nvPr>
        </p:nvSpPr>
        <p:spPr>
          <a:xfrm>
            <a:off x="3949148" y="978450"/>
            <a:ext cx="4108174" cy="2687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2200"/>
              <a:t>For each slide, begin by reading the description about each specific event, then watch the video or read through the primary document associated with the slide. Then, complete the questions by typing directly into the PowerPoint. </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p:nvPr/>
        </p:nvSpPr>
        <p:spPr>
          <a:xfrm>
            <a:off x="647575" y="425550"/>
            <a:ext cx="5143500" cy="3256200"/>
          </a:xfrm>
          <a:prstGeom prst="wedgeEllipseCallout">
            <a:avLst>
              <a:gd name="adj1" fmla="val -40535"/>
              <a:gd name="adj2" fmla="val 84609"/>
            </a:avLst>
          </a:prstGeom>
          <a:solidFill>
            <a:srgbClr val="FFFFFF"/>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 sz="2200" b="0" i="0" u="none" strike="noStrike" cap="none">
                <a:solidFill>
                  <a:srgbClr val="000000"/>
                </a:solidFill>
                <a:latin typeface="Sniglet"/>
                <a:ea typeface="Sniglet"/>
                <a:cs typeface="Sniglet"/>
                <a:sym typeface="Sniglet"/>
              </a:rPr>
              <a:t>Throughout the powerpoint, add at least </a:t>
            </a:r>
            <a:r>
              <a:rPr lang="en" sz="2200" b="0" i="0" u="sng" strike="noStrike" cap="none">
                <a:solidFill>
                  <a:srgbClr val="000000"/>
                </a:solidFill>
                <a:latin typeface="Sniglet"/>
                <a:ea typeface="Sniglet"/>
                <a:cs typeface="Sniglet"/>
                <a:sym typeface="Sniglet"/>
              </a:rPr>
              <a:t>five comments, </a:t>
            </a:r>
            <a:r>
              <a:rPr lang="en" sz="2200" b="0" i="0" u="none" strike="noStrike" cap="none">
                <a:solidFill>
                  <a:srgbClr val="000000"/>
                </a:solidFill>
                <a:latin typeface="Sniglet"/>
                <a:ea typeface="Sniglet"/>
                <a:cs typeface="Sniglet"/>
                <a:sym typeface="Sniglet"/>
              </a:rPr>
              <a:t>which may include: your own perspective, questions about the material you have read, or any thoughts about the content. </a:t>
            </a:r>
            <a:endParaRPr sz="2200" b="0" i="0" u="none" strike="noStrike" cap="none">
              <a:solidFill>
                <a:srgbClr val="000000"/>
              </a:solidFill>
              <a:latin typeface="Sniglet"/>
              <a:ea typeface="Sniglet"/>
              <a:cs typeface="Sniglet"/>
              <a:sym typeface="Sniglet"/>
            </a:endParaRPr>
          </a:p>
        </p:txBody>
      </p:sp>
      <p:sp>
        <p:nvSpPr>
          <p:cNvPr id="132" name="Google Shape;132;p4"/>
          <p:cNvSpPr/>
          <p:nvPr/>
        </p:nvSpPr>
        <p:spPr>
          <a:xfrm>
            <a:off x="6447875" y="1156350"/>
            <a:ext cx="2164500" cy="2322000"/>
          </a:xfrm>
          <a:prstGeom prst="rect">
            <a:avLst/>
          </a:prstGeom>
          <a:solidFill>
            <a:srgbClr val="FFFF00"/>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Sniglet"/>
                <a:ea typeface="Sniglet"/>
                <a:cs typeface="Sniglet"/>
                <a:sym typeface="Sniglet"/>
              </a:rPr>
              <a:t>Type your comments in a small box. This can be done by clicking  “Insert” then “Shape”. </a:t>
            </a:r>
            <a:endParaRPr sz="1800" b="0" i="0" u="none" strike="noStrike" cap="none">
              <a:solidFill>
                <a:srgbClr val="000000"/>
              </a:solidFill>
              <a:latin typeface="Sniglet"/>
              <a:ea typeface="Sniglet"/>
              <a:cs typeface="Sniglet"/>
              <a:sym typeface="Snigle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ctrTitle"/>
          </p:nvPr>
        </p:nvSpPr>
        <p:spPr>
          <a:xfrm>
            <a:off x="4131616" y="1688335"/>
            <a:ext cx="3767400" cy="1766829"/>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 sz="2200"/>
              <a:t>1850s – 1940</a:t>
            </a:r>
            <a:br>
              <a:rPr lang="en" sz="2200"/>
            </a:br>
            <a:r>
              <a:rPr lang="en" sz="2200"/>
              <a:t>World War II – 1960</a:t>
            </a:r>
            <a:br>
              <a:rPr lang="en" sz="2200"/>
            </a:br>
            <a:r>
              <a:rPr lang="en" sz="2200"/>
              <a:t>1960 - 1980</a:t>
            </a:r>
            <a:endParaRPr/>
          </a:p>
        </p:txBody>
      </p:sp>
      <p:sp>
        <p:nvSpPr>
          <p:cNvPr id="138" name="Google Shape;138;p5"/>
          <p:cNvSpPr txBox="1">
            <a:spLocks noGrp="1"/>
          </p:cNvSpPr>
          <p:nvPr>
            <p:ph type="subTitle" idx="1"/>
          </p:nvPr>
        </p:nvSpPr>
        <p:spPr>
          <a:xfrm>
            <a:off x="3766929" y="1607414"/>
            <a:ext cx="4496775" cy="729641"/>
          </a:xfrm>
          <a:prstGeom prst="rect">
            <a:avLst/>
          </a:prstGeom>
          <a:noFill/>
          <a:ln>
            <a:noFill/>
          </a:ln>
        </p:spPr>
        <p:txBody>
          <a:bodyPr spcFirstLastPara="1" wrap="square" lIns="91425" tIns="91425" rIns="91425" bIns="91425" anchor="t" anchorCtr="0">
            <a:noAutofit/>
          </a:bodyPr>
          <a:lstStyle/>
          <a:p>
            <a:pPr marL="457200" lvl="0" indent="-419100" algn="ctr" rtl="0">
              <a:lnSpc>
                <a:spcPct val="100000"/>
              </a:lnSpc>
              <a:spcBef>
                <a:spcPts val="0"/>
              </a:spcBef>
              <a:spcAft>
                <a:spcPts val="0"/>
              </a:spcAft>
              <a:buClr>
                <a:srgbClr val="000000"/>
              </a:buClr>
              <a:buSzPts val="1800"/>
              <a:buNone/>
            </a:pPr>
            <a:r>
              <a:rPr lang="en" sz="2200"/>
              <a:t>Setting the Stage for 1980’s Daycare Activism</a:t>
            </a:r>
            <a:endParaRPr/>
          </a:p>
        </p:txBody>
      </p:sp>
      <p:sp>
        <p:nvSpPr>
          <p:cNvPr id="139" name="Google Shape;139;p5"/>
          <p:cNvSpPr txBox="1"/>
          <p:nvPr/>
        </p:nvSpPr>
        <p:spPr>
          <a:xfrm>
            <a:off x="663779" y="1248959"/>
            <a:ext cx="2381391" cy="144655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200" b="1" i="0" u="none" strike="noStrike" cap="none">
                <a:solidFill>
                  <a:srgbClr val="000000"/>
                </a:solidFill>
                <a:latin typeface="Arial"/>
                <a:ea typeface="Arial"/>
                <a:cs typeface="Arial"/>
                <a:sym typeface="Arial"/>
              </a:rPr>
              <a:t>READ:</a:t>
            </a:r>
            <a:endParaRPr/>
          </a:p>
          <a:p>
            <a:pPr marL="0" marR="0" lvl="0" indent="0" algn="l" rtl="0">
              <a:lnSpc>
                <a:spcPct val="100000"/>
              </a:lnSpc>
              <a:spcBef>
                <a:spcPts val="0"/>
              </a:spcBef>
              <a:spcAft>
                <a:spcPts val="0"/>
              </a:spcAft>
              <a:buNone/>
            </a:pPr>
            <a:r>
              <a:rPr lang="en" sz="2200" b="1" i="0" u="none" strike="noStrike" cap="none">
                <a:solidFill>
                  <a:srgbClr val="000000"/>
                </a:solidFill>
                <a:latin typeface="Arial"/>
                <a:ea typeface="Arial"/>
                <a:cs typeface="Arial"/>
                <a:sym typeface="Arial"/>
              </a:rPr>
              <a:t>History </a:t>
            </a:r>
            <a:endParaRPr/>
          </a:p>
          <a:p>
            <a:pPr marL="0" marR="0" lvl="0" indent="0" algn="l" rtl="0">
              <a:lnSpc>
                <a:spcPct val="100000"/>
              </a:lnSpc>
              <a:spcBef>
                <a:spcPts val="0"/>
              </a:spcBef>
              <a:spcAft>
                <a:spcPts val="0"/>
              </a:spcAft>
              <a:buNone/>
            </a:pPr>
            <a:r>
              <a:rPr lang="en" sz="2200" b="1" i="0" u="none" strike="noStrike" cap="none">
                <a:solidFill>
                  <a:srgbClr val="000000"/>
                </a:solidFill>
                <a:latin typeface="Arial"/>
                <a:ea typeface="Arial"/>
                <a:cs typeface="Arial"/>
                <a:sym typeface="Arial"/>
              </a:rPr>
              <a:t>in Daycare Kit p. 16-19</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A7EB"/>
        </a:solidFill>
        <a:effectLst/>
      </p:bgPr>
    </p:bg>
    <p:spTree>
      <p:nvGrpSpPr>
        <p:cNvPr id="1" name="Shape 143"/>
        <p:cNvGrpSpPr/>
        <p:nvPr/>
      </p:nvGrpSpPr>
      <p:grpSpPr>
        <a:xfrm>
          <a:off x="0" y="0"/>
          <a:ext cx="0" cy="0"/>
          <a:chOff x="0" y="0"/>
          <a:chExt cx="0" cy="0"/>
        </a:xfrm>
      </p:grpSpPr>
      <p:sp>
        <p:nvSpPr>
          <p:cNvPr id="144" name="Google Shape;144;p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
              <a:t>6</a:t>
            </a:fld>
            <a:endParaRPr/>
          </a:p>
        </p:txBody>
      </p:sp>
      <p:sp>
        <p:nvSpPr>
          <p:cNvPr id="145" name="Google Shape;145;p6"/>
          <p:cNvSpPr/>
          <p:nvPr/>
        </p:nvSpPr>
        <p:spPr>
          <a:xfrm rot="-5399606">
            <a:off x="-1970391" y="1970760"/>
            <a:ext cx="5177128" cy="1235752"/>
          </a:xfrm>
          <a:prstGeom prst="rightArrow">
            <a:avLst>
              <a:gd name="adj1" fmla="val 22217"/>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6"/>
          <p:cNvSpPr txBox="1"/>
          <p:nvPr/>
        </p:nvSpPr>
        <p:spPr>
          <a:xfrm>
            <a:off x="867750" y="708815"/>
            <a:ext cx="8418000" cy="87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0" i="0" u="none" strike="noStrike" cap="none">
                <a:solidFill>
                  <a:schemeClr val="dk1"/>
                </a:solidFill>
                <a:latin typeface="Bangers"/>
                <a:ea typeface="Bangers"/>
                <a:cs typeface="Bangers"/>
                <a:sym typeface="Bangers"/>
              </a:rPr>
              <a:t>Royal Commission on the Status of Women</a:t>
            </a:r>
            <a:endParaRPr sz="2800" b="0" i="0" u="none" strike="noStrike" cap="none">
              <a:solidFill>
                <a:srgbClr val="000000"/>
              </a:solidFill>
              <a:latin typeface="Arial"/>
              <a:ea typeface="Arial"/>
              <a:cs typeface="Arial"/>
              <a:sym typeface="Arial"/>
            </a:endParaRPr>
          </a:p>
        </p:txBody>
      </p:sp>
      <p:sp>
        <p:nvSpPr>
          <p:cNvPr id="147" name="Google Shape;147;p6"/>
          <p:cNvSpPr/>
          <p:nvPr/>
        </p:nvSpPr>
        <p:spPr>
          <a:xfrm>
            <a:off x="871410" y="1353187"/>
            <a:ext cx="1808328" cy="989100"/>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000000"/>
                </a:solidFill>
                <a:latin typeface="Sniglet"/>
                <a:ea typeface="Sniglet"/>
                <a:cs typeface="Sniglet"/>
                <a:sym typeface="Sniglet"/>
              </a:rPr>
              <a:t>1970</a:t>
            </a:r>
            <a:endParaRPr sz="6000" b="0" i="0" u="none" strike="noStrike" cap="none">
              <a:solidFill>
                <a:srgbClr val="000000"/>
              </a:solidFill>
              <a:latin typeface="Sniglet"/>
              <a:ea typeface="Sniglet"/>
              <a:cs typeface="Sniglet"/>
              <a:sym typeface="Sniglet"/>
            </a:endParaRPr>
          </a:p>
        </p:txBody>
      </p:sp>
      <p:sp>
        <p:nvSpPr>
          <p:cNvPr id="148" name="Google Shape;148;p6"/>
          <p:cNvSpPr txBox="1"/>
          <p:nvPr/>
        </p:nvSpPr>
        <p:spPr>
          <a:xfrm>
            <a:off x="3144400" y="1371600"/>
            <a:ext cx="4952678" cy="290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highlight>
                  <a:srgbClr val="FFFFFF"/>
                </a:highlight>
                <a:latin typeface="Sniglet"/>
                <a:ea typeface="Sniglet"/>
                <a:cs typeface="Sniglet"/>
                <a:sym typeface="Sniglet"/>
              </a:rPr>
              <a:t>Tabled in December of 1970, the report included recommendations for reducing gender inequality across Canada. One section addressed daycare, and included recommendations for improving the daycare system across Canada. Specifically, it introduced the concept of the Day Care Act, which has not yet been introduced (as of </a:t>
            </a:r>
            <a:r>
              <a:rPr lang="en" sz="2000" b="0" i="0" u="none" strike="noStrike" cap="none">
                <a:solidFill>
                  <a:srgbClr val="000000"/>
                </a:solidFill>
                <a:latin typeface="Sniglet"/>
                <a:ea typeface="Sniglet"/>
                <a:cs typeface="Sniglet"/>
                <a:sym typeface="Sniglet"/>
              </a:rPr>
              <a:t>2022).</a:t>
            </a:r>
            <a:endParaRPr sz="2000" b="0" i="0" u="none" strike="noStrike" cap="none">
              <a:solidFill>
                <a:srgbClr val="000000"/>
              </a:solidFill>
              <a:latin typeface="Sniglet"/>
              <a:ea typeface="Sniglet"/>
              <a:cs typeface="Sniglet"/>
              <a:sym typeface="Snigle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7" descr="So, 50 years later... what’s changed? And what hasn't? This is Then Vs. Now.&#10;&#10;This landmark investigation into, well, the status of women in Canada, dove into issues of law, employment, poverty, child-care and equal access. Its mandate? Recommend steps that the government could take “to ensure for women equal opportunities with men in all aspects of Canadian society”. &#10;&#10;Subscribe: http://bit.ly/CBCSubscribe&#10;&#10;About Then vs Now:&#10;A dive into history as we explain, explore, and discover how the world has (or hasn't) changed through showcasing and comparing then vs now.&#10;&#10;Stay Connected:&#10;Facebook: https://www.facebook.com/cbccanada2017&#10;Twitter: https://twitter.com/cbc2017&#10;Instagram: https://www.instagram.com/cbc2017&#10;&#10;&#10;About CBC: &#10;Welcome to the official YouTube channel for CBC, Canada’s public broadcaster. CBC is dedicated to creating content with original voices that inspire and entertain. Watch sneak peeks and trailers, behind the scenes footage, original web series, digital-exclusives and more.&#10;&#10;Connect with CBC Online:&#10;Twitter: http://bit.ly/CBCTwitter&#10;Facebook: http://bit.ly/CBCFacebook &#10;Instagram: http://bit.ly/CBCInstagram &#10;&#10;&#10;The impact of the Royal Commission on the Status of Women, 50 years later | Then vs Now&#10;http://youtube.com/user/cbctv" title="The impact of the Royal Commission on the Status of Women, 50 years later | Then vs Now">
            <a:hlinkClick r:id="rId3"/>
          </p:cNvPr>
          <p:cNvPicPr preferRelativeResize="0"/>
          <p:nvPr/>
        </p:nvPicPr>
        <p:blipFill rotWithShape="1">
          <a:blip r:embed="rId4">
            <a:alphaModFix/>
          </a:blip>
          <a:srcRect/>
          <a:stretch/>
        </p:blipFill>
        <p:spPr>
          <a:xfrm>
            <a:off x="1088853" y="870381"/>
            <a:ext cx="6686700" cy="354259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8"/>
          <p:cNvSpPr txBox="1">
            <a:spLocks noGrp="1"/>
          </p:cNvSpPr>
          <p:nvPr>
            <p:ph type="title"/>
          </p:nvPr>
        </p:nvSpPr>
        <p:spPr>
          <a:xfrm rot="587">
            <a:off x="792839" y="772964"/>
            <a:ext cx="7107298" cy="87828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2700"/>
              <a:t>Questions: Royal Commission on the Status of Women</a:t>
            </a:r>
            <a:endParaRPr sz="2700"/>
          </a:p>
        </p:txBody>
      </p:sp>
      <p:sp>
        <p:nvSpPr>
          <p:cNvPr id="159" name="Google Shape;159;p8"/>
          <p:cNvSpPr txBox="1">
            <a:spLocks noGrp="1"/>
          </p:cNvSpPr>
          <p:nvPr>
            <p:ph type="body" idx="1"/>
          </p:nvPr>
        </p:nvSpPr>
        <p:spPr>
          <a:xfrm>
            <a:off x="792764" y="1651855"/>
            <a:ext cx="7107187" cy="2959902"/>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0"/>
              </a:spcBef>
              <a:spcAft>
                <a:spcPts val="0"/>
              </a:spcAft>
              <a:buSzPts val="900"/>
              <a:buFont typeface="Courier New"/>
              <a:buChar char="o"/>
            </a:pPr>
            <a:r>
              <a:rPr lang="en" sz="1800">
                <a:solidFill>
                  <a:srgbClr val="000000"/>
                </a:solidFill>
              </a:rPr>
              <a:t>What year was this video created?</a:t>
            </a:r>
            <a:endParaRPr sz="1800">
              <a:solidFill>
                <a:srgbClr val="000000"/>
              </a:solidFill>
            </a:endParaRPr>
          </a:p>
          <a:p>
            <a:pPr marL="285750" lvl="0" indent="-228600" algn="l" rtl="0">
              <a:lnSpc>
                <a:spcPct val="100000"/>
              </a:lnSpc>
              <a:spcBef>
                <a:spcPts val="0"/>
              </a:spcBef>
              <a:spcAft>
                <a:spcPts val="0"/>
              </a:spcAft>
              <a:buSzPts val="900"/>
              <a:buFont typeface="Courier New"/>
              <a:buNone/>
            </a:pPr>
            <a:endParaRPr sz="1800">
              <a:solidFill>
                <a:srgbClr val="000000"/>
              </a:solidFill>
            </a:endParaRPr>
          </a:p>
          <a:p>
            <a:pPr marL="285750" lvl="0" indent="-285750" algn="l" rtl="0">
              <a:lnSpc>
                <a:spcPct val="100000"/>
              </a:lnSpc>
              <a:spcBef>
                <a:spcPts val="0"/>
              </a:spcBef>
              <a:spcAft>
                <a:spcPts val="0"/>
              </a:spcAft>
              <a:buSzPts val="900"/>
              <a:buFont typeface="Courier New"/>
              <a:buChar char="o"/>
            </a:pPr>
            <a:r>
              <a:rPr lang="en" sz="1800">
                <a:solidFill>
                  <a:srgbClr val="000000"/>
                </a:solidFill>
              </a:rPr>
              <a:t>What was the Royal Commission on the Status of Women? Why was it created?</a:t>
            </a:r>
            <a:endParaRPr/>
          </a:p>
          <a:p>
            <a:pPr marL="285750" lvl="0" indent="-228600" algn="l" rtl="0">
              <a:lnSpc>
                <a:spcPct val="100000"/>
              </a:lnSpc>
              <a:spcBef>
                <a:spcPts val="0"/>
              </a:spcBef>
              <a:spcAft>
                <a:spcPts val="0"/>
              </a:spcAft>
              <a:buSzPts val="900"/>
              <a:buFont typeface="Courier New"/>
              <a:buNone/>
            </a:pPr>
            <a:endParaRPr sz="1800">
              <a:solidFill>
                <a:srgbClr val="000000"/>
              </a:solidFill>
            </a:endParaRPr>
          </a:p>
          <a:p>
            <a:pPr marL="285750" lvl="0" indent="-285750" algn="l" rtl="0">
              <a:lnSpc>
                <a:spcPct val="100000"/>
              </a:lnSpc>
              <a:spcBef>
                <a:spcPts val="0"/>
              </a:spcBef>
              <a:spcAft>
                <a:spcPts val="0"/>
              </a:spcAft>
              <a:buSzPts val="900"/>
              <a:buFont typeface="Courier New"/>
              <a:buChar char="o"/>
            </a:pPr>
            <a:r>
              <a:rPr lang="en" sz="1800">
                <a:solidFill>
                  <a:srgbClr val="000000"/>
                </a:solidFill>
              </a:rPr>
              <a:t>Why is the Royal Commission significant in the history of women’s rights in Canada? Why is it significant in the history of child care in Canada?</a:t>
            </a:r>
            <a:endParaRPr sz="1800">
              <a:solidFill>
                <a:srgbClr val="000000"/>
              </a:solidFill>
            </a:endParaRPr>
          </a:p>
          <a:p>
            <a:pPr marL="0" lvl="0" indent="0" algn="l" rtl="0">
              <a:lnSpc>
                <a:spcPct val="100000"/>
              </a:lnSpc>
              <a:spcBef>
                <a:spcPts val="0"/>
              </a:spcBef>
              <a:spcAft>
                <a:spcPts val="0"/>
              </a:spcAft>
              <a:buSzPts val="3000"/>
              <a:buNone/>
            </a:pPr>
            <a:endParaRPr sz="2100" b="1">
              <a:solidFill>
                <a:srgbClr val="000000"/>
              </a:solidFill>
            </a:endParaRPr>
          </a:p>
          <a:p>
            <a:pPr marL="0" lvl="0" indent="0" algn="l" rtl="0">
              <a:lnSpc>
                <a:spcPct val="100000"/>
              </a:lnSpc>
              <a:spcBef>
                <a:spcPts val="0"/>
              </a:spcBef>
              <a:spcAft>
                <a:spcPts val="0"/>
              </a:spcAft>
              <a:buSzPts val="3000"/>
              <a:buNone/>
            </a:pPr>
            <a:endParaRPr sz="2100" b="1">
              <a:solidFill>
                <a:srgbClr val="000000"/>
              </a:solidFill>
            </a:endParaRPr>
          </a:p>
          <a:p>
            <a:pPr marL="0" lvl="0" indent="0" algn="l" rtl="0">
              <a:lnSpc>
                <a:spcPct val="100000"/>
              </a:lnSpc>
              <a:spcBef>
                <a:spcPts val="0"/>
              </a:spcBef>
              <a:spcAft>
                <a:spcPts val="0"/>
              </a:spcAft>
              <a:buSzPts val="3000"/>
              <a:buNone/>
            </a:pPr>
            <a:endParaRPr sz="2100" b="1">
              <a:solidFill>
                <a:srgbClr val="000000"/>
              </a:solidFill>
            </a:endParaRPr>
          </a:p>
          <a:p>
            <a:pPr marL="0" lvl="0" indent="0" algn="l" rtl="0">
              <a:lnSpc>
                <a:spcPct val="100000"/>
              </a:lnSpc>
              <a:spcBef>
                <a:spcPts val="0"/>
              </a:spcBef>
              <a:spcAft>
                <a:spcPts val="0"/>
              </a:spcAft>
              <a:buSzPts val="3000"/>
              <a:buNone/>
            </a:pPr>
            <a:endParaRPr sz="2100" b="1">
              <a:solidFill>
                <a:srgbClr val="000000"/>
              </a:solidFill>
            </a:endParaRPr>
          </a:p>
          <a:p>
            <a:pPr marL="0" lvl="0" indent="0" algn="l" rtl="0">
              <a:lnSpc>
                <a:spcPct val="100000"/>
              </a:lnSpc>
              <a:spcBef>
                <a:spcPts val="600"/>
              </a:spcBef>
              <a:spcAft>
                <a:spcPts val="0"/>
              </a:spcAft>
              <a:buSzPts val="30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163"/>
        <p:cNvGrpSpPr/>
        <p:nvPr/>
      </p:nvGrpSpPr>
      <p:grpSpPr>
        <a:xfrm>
          <a:off x="0" y="0"/>
          <a:ext cx="0" cy="0"/>
          <a:chOff x="0" y="0"/>
          <a:chExt cx="0" cy="0"/>
        </a:xfrm>
      </p:grpSpPr>
      <p:sp>
        <p:nvSpPr>
          <p:cNvPr id="164" name="Google Shape;164;p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
              <a:t>9</a:t>
            </a:fld>
            <a:endParaRPr/>
          </a:p>
        </p:txBody>
      </p:sp>
      <p:sp>
        <p:nvSpPr>
          <p:cNvPr id="165" name="Google Shape;165;p9"/>
          <p:cNvSpPr/>
          <p:nvPr/>
        </p:nvSpPr>
        <p:spPr>
          <a:xfrm>
            <a:off x="421758" y="0"/>
            <a:ext cx="336300" cy="514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9"/>
          <p:cNvSpPr/>
          <p:nvPr/>
        </p:nvSpPr>
        <p:spPr>
          <a:xfrm>
            <a:off x="867750" y="1306275"/>
            <a:ext cx="1987500" cy="989100"/>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000000"/>
                </a:solidFill>
                <a:latin typeface="Sniglet"/>
                <a:ea typeface="Sniglet"/>
                <a:cs typeface="Sniglet"/>
                <a:sym typeface="Sniglet"/>
              </a:rPr>
              <a:t>1979</a:t>
            </a:r>
            <a:endParaRPr sz="6000" b="0" i="0" u="none" strike="noStrike" cap="none">
              <a:solidFill>
                <a:srgbClr val="000000"/>
              </a:solidFill>
              <a:latin typeface="Sniglet"/>
              <a:ea typeface="Sniglet"/>
              <a:cs typeface="Sniglet"/>
              <a:sym typeface="Sniglet"/>
            </a:endParaRPr>
          </a:p>
        </p:txBody>
      </p:sp>
      <p:sp>
        <p:nvSpPr>
          <p:cNvPr id="167" name="Google Shape;167;p9"/>
          <p:cNvSpPr txBox="1"/>
          <p:nvPr/>
        </p:nvSpPr>
        <p:spPr>
          <a:xfrm>
            <a:off x="867750" y="634475"/>
            <a:ext cx="4192704" cy="50186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b="0" i="0" u="none" strike="noStrike" cap="none">
                <a:solidFill>
                  <a:schemeClr val="dk1"/>
                </a:solidFill>
                <a:latin typeface="Bangers"/>
                <a:ea typeface="Bangers"/>
                <a:cs typeface="Bangers"/>
                <a:sym typeface="Bangers"/>
              </a:rPr>
              <a:t>Action Day Care</a:t>
            </a:r>
            <a:endParaRPr sz="1400" b="0" i="0" u="none" strike="noStrike" cap="none">
              <a:solidFill>
                <a:srgbClr val="000000"/>
              </a:solidFill>
              <a:latin typeface="Arial"/>
              <a:ea typeface="Arial"/>
              <a:cs typeface="Arial"/>
              <a:sym typeface="Arial"/>
            </a:endParaRPr>
          </a:p>
        </p:txBody>
      </p:sp>
      <p:sp>
        <p:nvSpPr>
          <p:cNvPr id="168" name="Google Shape;168;p9"/>
          <p:cNvSpPr txBox="1"/>
          <p:nvPr/>
        </p:nvSpPr>
        <p:spPr>
          <a:xfrm>
            <a:off x="3419061" y="1136342"/>
            <a:ext cx="4857189" cy="339780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highlight>
                  <a:srgbClr val="FFFFFF"/>
                </a:highlight>
                <a:latin typeface="Sniglet"/>
                <a:ea typeface="Sniglet"/>
                <a:cs typeface="Sniglet"/>
                <a:sym typeface="Sniglet"/>
              </a:rPr>
              <a:t>Action Day Care was created in 1979 by parents, teachers, day care workers, representatives from community organizations, women's organizations and trade unions. As a public advocacy group, Action Day Care united to fight cutbacks, and demanded that day care become a universal service. Action Day Care merged into the Ontario Coalition for Better Child Care and the Canadian Day Care Advocacy Association by the end of the 1980s.</a:t>
            </a:r>
            <a:endParaRPr sz="1800" b="0" i="0" u="none" strike="noStrike" cap="none">
              <a:solidFill>
                <a:srgbClr val="000000"/>
              </a:solidFill>
              <a:highlight>
                <a:srgbClr val="FFFFFF"/>
              </a:highlight>
              <a:latin typeface="Sniglet"/>
              <a:ea typeface="Sniglet"/>
              <a:cs typeface="Sniglet"/>
              <a:sym typeface="Sniglet"/>
            </a:endParaRPr>
          </a:p>
          <a:p>
            <a:pPr marL="0" marR="0" lvl="0" indent="0" algn="l" rtl="0">
              <a:lnSpc>
                <a:spcPct val="100000"/>
              </a:lnSpc>
              <a:spcBef>
                <a:spcPts val="0"/>
              </a:spcBef>
              <a:spcAft>
                <a:spcPts val="0"/>
              </a:spcAft>
              <a:buNone/>
            </a:pPr>
            <a:r>
              <a:rPr lang="en" sz="1600" b="0" i="0" u="sng" strike="noStrike" cap="none">
                <a:solidFill>
                  <a:schemeClr val="hlink"/>
                </a:solidFill>
                <a:latin typeface="Sniglet"/>
                <a:ea typeface="Sniglet"/>
                <a:cs typeface="Sniglet"/>
                <a:sym typeface="Sniglet"/>
                <a:hlinkClick r:id="rId3"/>
              </a:rPr>
              <a:t>Organization: Action Day Care, An Introduction</a:t>
            </a:r>
            <a:endParaRPr sz="1600" b="0" i="0" u="sng" strike="noStrike" cap="none">
              <a:solidFill>
                <a:schemeClr val="hlink"/>
              </a:solidFill>
              <a:latin typeface="Sniglet"/>
              <a:ea typeface="Sniglet"/>
              <a:cs typeface="Sniglet"/>
              <a:sym typeface="Sniglet"/>
            </a:endParaRPr>
          </a:p>
        </p:txBody>
      </p:sp>
      <p:pic>
        <p:nvPicPr>
          <p:cNvPr id="169" name="Google Shape;169;p9"/>
          <p:cNvPicPr preferRelativeResize="0"/>
          <p:nvPr/>
        </p:nvPicPr>
        <p:blipFill rotWithShape="1">
          <a:blip r:embed="rId4">
            <a:alphaModFix/>
          </a:blip>
          <a:srcRect/>
          <a:stretch/>
        </p:blipFill>
        <p:spPr>
          <a:xfrm>
            <a:off x="1039963" y="2369875"/>
            <a:ext cx="1643075" cy="2214751"/>
          </a:xfrm>
          <a:prstGeom prst="rect">
            <a:avLst/>
          </a:prstGeom>
          <a:noFill/>
          <a:ln>
            <a:noFill/>
          </a:ln>
        </p:spPr>
      </p:pic>
    </p:spTree>
  </p:cSld>
  <p:clrMapOvr>
    <a:masterClrMapping/>
  </p:clrMapOvr>
</p:sld>
</file>

<file path=ppt/theme/theme1.xml><?xml version="1.0" encoding="utf-8"?>
<a:theme xmlns:a="http://schemas.openxmlformats.org/drawingml/2006/main" name="Jachim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1090</Words>
  <Application>Microsoft Office PowerPoint</Application>
  <PresentationFormat>On-screen Show (16:9)</PresentationFormat>
  <Paragraphs>110</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Bangers</vt:lpstr>
      <vt:lpstr>Sniglet</vt:lpstr>
      <vt:lpstr>Courier New</vt:lpstr>
      <vt:lpstr>Verdana</vt:lpstr>
      <vt:lpstr>Jachimo template</vt:lpstr>
      <vt:lpstr>Simple Light</vt:lpstr>
      <vt:lpstr>A Brief History of Child Care Activism in Canada</vt:lpstr>
      <vt:lpstr>PowerPoint Presentation</vt:lpstr>
      <vt:lpstr>PowerPoint Presentation</vt:lpstr>
      <vt:lpstr>PowerPoint Presentation</vt:lpstr>
      <vt:lpstr>1850s – 1940 World War II – 1960 1960 - 1980</vt:lpstr>
      <vt:lpstr>PowerPoint Presentation</vt:lpstr>
      <vt:lpstr>PowerPoint Presentation</vt:lpstr>
      <vt:lpstr>Questions: Royal Commission on the Status of Women</vt:lpstr>
      <vt:lpstr>PowerPoint Presentation</vt:lpstr>
      <vt:lpstr>Questions: Action Day Care – An Introduction</vt:lpstr>
      <vt:lpstr>PowerPoint Presentation</vt:lpstr>
      <vt:lpstr>Questions: Second Canadian Conference</vt:lpstr>
      <vt:lpstr>1980s</vt:lpstr>
      <vt:lpstr>    Questions: The State of Day Care – CBC Archive</vt:lpstr>
      <vt:lpstr>Building Up Daycare Advocacy </vt:lpstr>
      <vt:lpstr>PowerPoint Presentation</vt:lpstr>
      <vt:lpstr>Questions: Photos and Button</vt:lpstr>
      <vt:lpstr>After you have finished...</vt:lpstr>
      <vt:lpstr>Final Thoughts...</vt:lpstr>
      <vt:lpstr>Teacher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History of Child Care Activism in Canada</dc:title>
  <dc:creator>Lisa Boucher</dc:creator>
  <cp:lastModifiedBy>Lisa Boucher</cp:lastModifiedBy>
  <cp:revision>1</cp:revision>
  <dcterms:modified xsi:type="dcterms:W3CDTF">2022-05-24T17:31:13Z</dcterms:modified>
</cp:coreProperties>
</file>