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2"/>
  </p:notesMasterIdLst>
  <p:sldIdLst>
    <p:sldId id="256" r:id="rId3"/>
    <p:sldId id="257" r:id="rId4"/>
    <p:sldId id="258" r:id="rId5"/>
    <p:sldId id="259" r:id="rId6"/>
    <p:sldId id="260" r:id="rId7"/>
    <p:sldId id="261" r:id="rId8"/>
    <p:sldId id="263" r:id="rId9"/>
    <p:sldId id="264" r:id="rId10"/>
    <p:sldId id="266" r:id="rId11"/>
  </p:sldIdLst>
  <p:sldSz cx="9144000" cy="5143500" type="screen16x9"/>
  <p:notesSz cx="6858000" cy="9144000"/>
  <p:embeddedFontLst>
    <p:embeddedFont>
      <p:font typeface="Bangers" panose="020B0604020202020204" charset="0"/>
      <p:regular r:id="rId13"/>
    </p:embeddedFont>
    <p:embeddedFont>
      <p:font typeface="Calibri" panose="020F0502020204030204" pitchFamily="34" charset="0"/>
      <p:regular r:id="rId14"/>
      <p:bold r:id="rId15"/>
      <p:italic r:id="rId16"/>
      <p:boldItalic r:id="rId17"/>
    </p:embeddedFont>
    <p:embeddedFont>
      <p:font typeface="Sniglet"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5" autoAdjust="0"/>
  </p:normalViewPr>
  <p:slideViewPr>
    <p:cSldViewPr snapToGrid="0">
      <p:cViewPr varScale="1">
        <p:scale>
          <a:sx n="69" d="100"/>
          <a:sy n="69" d="100"/>
        </p:scale>
        <p:origin x="141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7c88b76a8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7c88b76a8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7c88b76a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7c88b76a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7c88b76a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7c88b76a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7c88b76a8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7c88b76a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7c88b76a8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7c88b76a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7c88b76a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7c88b76a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c88b76a8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c88b76a8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https://www.canada.ca/en/employment-social-development/programs/early-learning-child-care/reports/2017-multilateral-framework.html</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7c88b76a8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7c88b76a8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https://www.canada.ca/en/employment-social-development/programs/indigenous-early-learning/2018-framework.html</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7c88b76a8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7c88b76a8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Calibri" panose="020F0502020204030204" pitchFamily="34" charset="0"/>
                <a:cs typeface="Calibri" panose="020F0502020204030204" pitchFamily="34" charset="0"/>
              </a:rPr>
              <a:t> CBC news – “</a:t>
            </a:r>
            <a:r>
              <a:rPr lang="en-CA" b="0" i="0" dirty="0">
                <a:solidFill>
                  <a:srgbClr val="000000"/>
                </a:solidFill>
                <a:effectLst/>
                <a:latin typeface="Calibri" panose="020F0502020204030204" pitchFamily="34" charset="0"/>
                <a:cs typeface="Calibri" panose="020F0502020204030204" pitchFamily="34" charset="0"/>
              </a:rPr>
              <a:t>Ontario reaches $10.2B child-care deal: Here's what parents need to know” - </a:t>
            </a:r>
            <a:r>
              <a:rPr lang="en-US" b="0" i="0" dirty="0">
                <a:solidFill>
                  <a:srgbClr val="333333"/>
                </a:solidFill>
                <a:effectLst/>
                <a:latin typeface="Calibri" panose="020F0502020204030204" pitchFamily="34" charset="0"/>
                <a:cs typeface="Calibri" panose="020F0502020204030204" pitchFamily="34" charset="0"/>
              </a:rPr>
              <a:t>https://www.cbc.ca/news/canada/toronto/ontario-child-care-deal-ford-trudeau-1.6399694</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613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pic>
        <p:nvPicPr>
          <p:cNvPr id="55" name="Google Shape;55;p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6" name="Google Shape;56;p14"/>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57" name="Google Shape;57;p14"/>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58" name="Google Shape;58;p14"/>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9"/>
        <p:cNvGrpSpPr/>
        <p:nvPr/>
      </p:nvGrpSpPr>
      <p:grpSpPr>
        <a:xfrm>
          <a:off x="0" y="0"/>
          <a:ext cx="0" cy="0"/>
          <a:chOff x="0" y="0"/>
          <a:chExt cx="0" cy="0"/>
        </a:xfrm>
      </p:grpSpPr>
      <p:pic>
        <p:nvPicPr>
          <p:cNvPr id="60" name="Google Shape;60;p15"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1" name="Google Shape;61;p15"/>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None/>
              <a:defRPr sz="1800">
                <a:solidFill>
                  <a:srgbClr val="000000"/>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a:p>
        </p:txBody>
      </p:sp>
      <p:sp>
        <p:nvSpPr>
          <p:cNvPr id="65" name="Google Shape;6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6"/>
        <p:cNvGrpSpPr/>
        <p:nvPr/>
      </p:nvGrpSpPr>
      <p:grpSpPr>
        <a:xfrm>
          <a:off x="0" y="0"/>
          <a:ext cx="0" cy="0"/>
          <a:chOff x="0" y="0"/>
          <a:chExt cx="0" cy="0"/>
        </a:xfrm>
      </p:grpSpPr>
      <p:pic>
        <p:nvPicPr>
          <p:cNvPr id="67" name="Google Shape;67;p16"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8" name="Google Shape;68;p16"/>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69" name="Google Shape;69;p16"/>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70" name="Google Shape;70;p16"/>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71" name="Google Shape;7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atin typeface="Bangers"/>
                <a:ea typeface="Bangers"/>
                <a:cs typeface="Bangers"/>
                <a:sym typeface="Bangers"/>
              </a:defRPr>
            </a:lvl1pPr>
            <a:lvl2pPr lvl="1" rtl="0">
              <a:buNone/>
              <a:defRPr>
                <a:latin typeface="Bangers"/>
                <a:ea typeface="Bangers"/>
                <a:cs typeface="Bangers"/>
                <a:sym typeface="Bangers"/>
              </a:defRPr>
            </a:lvl2pPr>
            <a:lvl3pPr lvl="2" rtl="0">
              <a:buNone/>
              <a:defRPr>
                <a:latin typeface="Bangers"/>
                <a:ea typeface="Bangers"/>
                <a:cs typeface="Bangers"/>
                <a:sym typeface="Bangers"/>
              </a:defRPr>
            </a:lvl3pPr>
            <a:lvl4pPr lvl="3" rtl="0">
              <a:buNone/>
              <a:defRPr>
                <a:latin typeface="Bangers"/>
                <a:ea typeface="Bangers"/>
                <a:cs typeface="Bangers"/>
                <a:sym typeface="Bangers"/>
              </a:defRPr>
            </a:lvl4pPr>
            <a:lvl5pPr lvl="4" rtl="0">
              <a:buNone/>
              <a:defRPr>
                <a:latin typeface="Bangers"/>
                <a:ea typeface="Bangers"/>
                <a:cs typeface="Bangers"/>
                <a:sym typeface="Bangers"/>
              </a:defRPr>
            </a:lvl5pPr>
            <a:lvl6pPr lvl="5" rtl="0">
              <a:buNone/>
              <a:defRPr>
                <a:latin typeface="Bangers"/>
                <a:ea typeface="Bangers"/>
                <a:cs typeface="Bangers"/>
                <a:sym typeface="Bangers"/>
              </a:defRPr>
            </a:lvl6pPr>
            <a:lvl7pPr lvl="6" rtl="0">
              <a:buNone/>
              <a:defRPr>
                <a:latin typeface="Bangers"/>
                <a:ea typeface="Bangers"/>
                <a:cs typeface="Bangers"/>
                <a:sym typeface="Bangers"/>
              </a:defRPr>
            </a:lvl7pPr>
            <a:lvl8pPr lvl="7" rtl="0">
              <a:buNone/>
              <a:defRPr>
                <a:latin typeface="Bangers"/>
                <a:ea typeface="Bangers"/>
                <a:cs typeface="Bangers"/>
                <a:sym typeface="Bangers"/>
              </a:defRPr>
            </a:lvl8pPr>
            <a:lvl9pPr lvl="8" rtl="0">
              <a:buNone/>
              <a:defRPr>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2"/>
        <p:cNvGrpSpPr/>
        <p:nvPr/>
      </p:nvGrpSpPr>
      <p:grpSpPr>
        <a:xfrm>
          <a:off x="0" y="0"/>
          <a:ext cx="0" cy="0"/>
          <a:chOff x="0" y="0"/>
          <a:chExt cx="0" cy="0"/>
        </a:xfrm>
      </p:grpSpPr>
      <p:pic>
        <p:nvPicPr>
          <p:cNvPr id="73" name="Google Shape;73;p17"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74" name="Google Shape;74;p17"/>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75" name="Google Shape;75;p17"/>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76" name="Google Shape;76;p1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7"/>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Google Shape;78;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1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81" name="Google Shape;81;p18"/>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82" name="Google Shape;82;p18"/>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83" name="Google Shape;83;p1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18"/>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18"/>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7"/>
        <p:cNvGrpSpPr/>
        <p:nvPr/>
      </p:nvGrpSpPr>
      <p:grpSpPr>
        <a:xfrm>
          <a:off x="0" y="0"/>
          <a:ext cx="0" cy="0"/>
          <a:chOff x="0" y="0"/>
          <a:chExt cx="0" cy="0"/>
        </a:xfrm>
      </p:grpSpPr>
      <p:pic>
        <p:nvPicPr>
          <p:cNvPr id="88" name="Google Shape;88;p19"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89" name="Google Shape;89;p19"/>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90" name="Google Shape;90;p19"/>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91" name="Google Shape;91;p19"/>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 name="Google Shape;92;p19"/>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3" name="Google Shape;93;p19"/>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4" name="Google Shape;94;p19"/>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5" name="Google Shape;9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pic>
        <p:nvPicPr>
          <p:cNvPr id="97" name="Google Shape;97;p20"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98" name="Google Shape;98;p20"/>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99" name="Google Shape;99;p20"/>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100" name="Google Shape;100;p20"/>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pic>
        <p:nvPicPr>
          <p:cNvPr id="103" name="Google Shape;103;p2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4" name="Google Shape;104;p21"/>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105" name="Google Shape;105;p21"/>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106" name="Google Shape;106;p21"/>
          <p:cNvSpPr txBox="1">
            <a:spLocks noGrp="1"/>
          </p:cNvSpPr>
          <p:nvPr>
            <p:ph type="body" idx="1"/>
          </p:nvPr>
        </p:nvSpPr>
        <p:spPr>
          <a:xfrm rot="-120953">
            <a:off x="457216" y="4025232"/>
            <a:ext cx="8229893" cy="519622"/>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400"/>
              <a:buNone/>
              <a:defRPr sz="1400"/>
            </a:lvl1pPr>
          </a:lstStyle>
          <a:p>
            <a:endParaRPr/>
          </a:p>
        </p:txBody>
      </p:sp>
      <p:sp>
        <p:nvSpPr>
          <p:cNvPr id="107" name="Google Shape;107;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pic>
        <p:nvPicPr>
          <p:cNvPr id="109" name="Google Shape;109;p22"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110" name="Google Shape;110;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52" name="Google Shape;52;p13"/>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rtl="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rtl="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200">
                <a:solidFill>
                  <a:srgbClr val="FFFFFF"/>
                </a:solidFill>
                <a:latin typeface="Bangers"/>
                <a:ea typeface="Bangers"/>
                <a:cs typeface="Bangers"/>
                <a:sym typeface="Bangers"/>
              </a:defRPr>
            </a:lvl1pPr>
            <a:lvl2pPr lvl="1" algn="r" rtl="0">
              <a:buNone/>
              <a:defRPr sz="1200">
                <a:solidFill>
                  <a:srgbClr val="FFFFFF"/>
                </a:solidFill>
                <a:latin typeface="Bangers"/>
                <a:ea typeface="Bangers"/>
                <a:cs typeface="Bangers"/>
                <a:sym typeface="Bangers"/>
              </a:defRPr>
            </a:lvl2pPr>
            <a:lvl3pPr lvl="2" algn="r" rtl="0">
              <a:buNone/>
              <a:defRPr sz="1200">
                <a:solidFill>
                  <a:srgbClr val="FFFFFF"/>
                </a:solidFill>
                <a:latin typeface="Bangers"/>
                <a:ea typeface="Bangers"/>
                <a:cs typeface="Bangers"/>
                <a:sym typeface="Bangers"/>
              </a:defRPr>
            </a:lvl3pPr>
            <a:lvl4pPr lvl="3" algn="r" rtl="0">
              <a:buNone/>
              <a:defRPr sz="1200">
                <a:solidFill>
                  <a:srgbClr val="FFFFFF"/>
                </a:solidFill>
                <a:latin typeface="Bangers"/>
                <a:ea typeface="Bangers"/>
                <a:cs typeface="Bangers"/>
                <a:sym typeface="Bangers"/>
              </a:defRPr>
            </a:lvl4pPr>
            <a:lvl5pPr lvl="4" algn="r" rtl="0">
              <a:buNone/>
              <a:defRPr sz="1200">
                <a:solidFill>
                  <a:srgbClr val="FFFFFF"/>
                </a:solidFill>
                <a:latin typeface="Bangers"/>
                <a:ea typeface="Bangers"/>
                <a:cs typeface="Bangers"/>
                <a:sym typeface="Bangers"/>
              </a:defRPr>
            </a:lvl5pPr>
            <a:lvl6pPr lvl="5" algn="r" rtl="0">
              <a:buNone/>
              <a:defRPr sz="1200">
                <a:solidFill>
                  <a:srgbClr val="FFFFFF"/>
                </a:solidFill>
                <a:latin typeface="Bangers"/>
                <a:ea typeface="Bangers"/>
                <a:cs typeface="Bangers"/>
                <a:sym typeface="Bangers"/>
              </a:defRPr>
            </a:lvl6pPr>
            <a:lvl7pPr lvl="6" algn="r" rtl="0">
              <a:buNone/>
              <a:defRPr sz="1200">
                <a:solidFill>
                  <a:srgbClr val="FFFFFF"/>
                </a:solidFill>
                <a:latin typeface="Bangers"/>
                <a:ea typeface="Bangers"/>
                <a:cs typeface="Bangers"/>
                <a:sym typeface="Bangers"/>
              </a:defRPr>
            </a:lvl7pPr>
            <a:lvl8pPr lvl="7" algn="r" rtl="0">
              <a:buNone/>
              <a:defRPr sz="1200">
                <a:solidFill>
                  <a:srgbClr val="FFFFFF"/>
                </a:solidFill>
                <a:latin typeface="Bangers"/>
                <a:ea typeface="Bangers"/>
                <a:cs typeface="Bangers"/>
                <a:sym typeface="Bangers"/>
              </a:defRPr>
            </a:lvl8pPr>
            <a:lvl9pPr lvl="8" algn="r" rtl="0">
              <a:buNone/>
              <a:defRPr sz="1200">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ZGWSYH8UCKE"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huffpost.com/archive/ca/entry/daycare-cost-expensive_ca_5dc2fe3de4b005513881976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pm.gc.ca/en/news/news-releases/2022/03/28/10-day-child-care-families-ontar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ctrTitle"/>
          </p:nvPr>
        </p:nvSpPr>
        <p:spPr>
          <a:xfrm>
            <a:off x="1938875" y="908775"/>
            <a:ext cx="5526600" cy="147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800" dirty="0"/>
              <a:t>Where are we now? </a:t>
            </a:r>
            <a:endParaRPr sz="5800" dirty="0"/>
          </a:p>
        </p:txBody>
      </p:sp>
      <p:sp>
        <p:nvSpPr>
          <p:cNvPr id="116" name="Google Shape;116;p23"/>
          <p:cNvSpPr txBox="1"/>
          <p:nvPr/>
        </p:nvSpPr>
        <p:spPr>
          <a:xfrm>
            <a:off x="2374950" y="2229475"/>
            <a:ext cx="4394100" cy="12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Sniglet"/>
                <a:ea typeface="Sniglet"/>
                <a:cs typeface="Sniglet"/>
                <a:sym typeface="Sniglet"/>
              </a:rPr>
              <a:t>Updates to the Canadian child care system from 2000 to the present. </a:t>
            </a:r>
            <a:endParaRPr sz="2400" dirty="0">
              <a:latin typeface="Sniglet"/>
              <a:ea typeface="Sniglet"/>
              <a:cs typeface="Sniglet"/>
              <a:sym typeface="Snigle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20"/>
        <p:cNvGrpSpPr/>
        <p:nvPr/>
      </p:nvGrpSpPr>
      <p:grpSpPr>
        <a:xfrm>
          <a:off x="0" y="0"/>
          <a:ext cx="0" cy="0"/>
          <a:chOff x="0" y="0"/>
          <a:chExt cx="0" cy="0"/>
        </a:xfrm>
      </p:grpSpPr>
      <p:sp>
        <p:nvSpPr>
          <p:cNvPr id="122" name="Google Shape;122;p24"/>
          <p:cNvSpPr/>
          <p:nvPr/>
        </p:nvSpPr>
        <p:spPr>
          <a:xfrm>
            <a:off x="458185"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24" name="Google Shape;124;p24"/>
          <p:cNvSpPr txBox="1"/>
          <p:nvPr/>
        </p:nvSpPr>
        <p:spPr>
          <a:xfrm>
            <a:off x="901075" y="739375"/>
            <a:ext cx="7539300" cy="12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800" dirty="0">
                <a:solidFill>
                  <a:schemeClr val="dk1"/>
                </a:solidFill>
                <a:highlight>
                  <a:srgbClr val="FFFFFF"/>
                </a:highlight>
                <a:latin typeface="Bangers"/>
                <a:ea typeface="Bangers"/>
                <a:cs typeface="Bangers"/>
                <a:sym typeface="Bangers"/>
              </a:rPr>
              <a:t>MULTILATERAL FRAMEWORK AGREEMENT ON EARLY LEARNING AND CHILDCARE</a:t>
            </a:r>
            <a:endParaRPr sz="2800" dirty="0">
              <a:solidFill>
                <a:schemeClr val="dk1"/>
              </a:solidFill>
              <a:highlight>
                <a:srgbClr val="FFFFFF"/>
              </a:highlight>
              <a:latin typeface="Bangers"/>
              <a:ea typeface="Bangers"/>
              <a:cs typeface="Bangers"/>
              <a:sym typeface="Bangers"/>
            </a:endParaRPr>
          </a:p>
        </p:txBody>
      </p:sp>
      <p:sp>
        <p:nvSpPr>
          <p:cNvPr id="123" name="Google Shape;123;p24"/>
          <p:cNvSpPr/>
          <p:nvPr/>
        </p:nvSpPr>
        <p:spPr>
          <a:xfrm>
            <a:off x="1025235" y="1903425"/>
            <a:ext cx="1863339"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2003</a:t>
            </a:r>
            <a:endParaRPr sz="5400" dirty="0">
              <a:latin typeface="Sniglet"/>
              <a:ea typeface="Sniglet"/>
              <a:cs typeface="Sniglet"/>
              <a:sym typeface="Sniglet"/>
            </a:endParaRPr>
          </a:p>
        </p:txBody>
      </p:sp>
      <p:sp>
        <p:nvSpPr>
          <p:cNvPr id="125" name="Google Shape;125;p24"/>
          <p:cNvSpPr txBox="1"/>
          <p:nvPr/>
        </p:nvSpPr>
        <p:spPr>
          <a:xfrm>
            <a:off x="3013775" y="1418250"/>
            <a:ext cx="4842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highlight>
                  <a:srgbClr val="FFFFFF"/>
                </a:highlight>
                <a:latin typeface="Sniglet"/>
                <a:ea typeface="Sniglet"/>
                <a:cs typeface="Sniglet"/>
                <a:sym typeface="Sniglet"/>
              </a:rPr>
              <a:t>Negotiated by the Human Resources Minister at the time, Jane Stewart, the Multilaterial Framework Agreement on Early Learning and Child Care (MFA), announced financial support for child care services. This was the first time since the Second World War that the federal government made a commitment to funding child care services.</a:t>
            </a:r>
            <a:endParaRPr sz="2200" dirty="0">
              <a:latin typeface="Sniglet"/>
              <a:ea typeface="Sniglet"/>
              <a:cs typeface="Sniglet"/>
              <a:sym typeface="Snigle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31" name="Google Shape;131;p25"/>
          <p:cNvSpPr/>
          <p:nvPr/>
        </p:nvSpPr>
        <p:spPr>
          <a:xfrm>
            <a:off x="425658"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5"/>
          <p:cNvSpPr/>
          <p:nvPr/>
        </p:nvSpPr>
        <p:spPr>
          <a:xfrm>
            <a:off x="1025236" y="1306275"/>
            <a:ext cx="1830014"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2004</a:t>
            </a:r>
            <a:endParaRPr sz="5400" dirty="0">
              <a:latin typeface="Sniglet"/>
              <a:ea typeface="Sniglet"/>
              <a:cs typeface="Sniglet"/>
              <a:sym typeface="Sniglet"/>
            </a:endParaRPr>
          </a:p>
        </p:txBody>
      </p:sp>
      <p:sp>
        <p:nvSpPr>
          <p:cNvPr id="133" name="Google Shape;133;p25"/>
          <p:cNvSpPr txBox="1"/>
          <p:nvPr/>
        </p:nvSpPr>
        <p:spPr>
          <a:xfrm>
            <a:off x="821075" y="578500"/>
            <a:ext cx="58410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800" dirty="0">
                <a:solidFill>
                  <a:schemeClr val="dk1"/>
                </a:solidFill>
                <a:highlight>
                  <a:srgbClr val="FFFFFF"/>
                </a:highlight>
                <a:latin typeface="Bangers"/>
                <a:ea typeface="Bangers"/>
                <a:cs typeface="Bangers"/>
                <a:sym typeface="Bangers"/>
              </a:rPr>
              <a:t>"THE FOUNDATIONS PROGRAM"</a:t>
            </a:r>
            <a:endParaRPr sz="2800" dirty="0">
              <a:solidFill>
                <a:schemeClr val="dk1"/>
              </a:solidFill>
              <a:highlight>
                <a:srgbClr val="FFFFFF"/>
              </a:highlight>
              <a:latin typeface="Bangers"/>
              <a:ea typeface="Bangers"/>
              <a:cs typeface="Bangers"/>
              <a:sym typeface="Bangers"/>
            </a:endParaRPr>
          </a:p>
        </p:txBody>
      </p:sp>
      <p:sp>
        <p:nvSpPr>
          <p:cNvPr id="134" name="Google Shape;134;p25"/>
          <p:cNvSpPr txBox="1"/>
          <p:nvPr/>
        </p:nvSpPr>
        <p:spPr>
          <a:xfrm>
            <a:off x="3219075" y="1306300"/>
            <a:ext cx="4730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highlight>
                  <a:srgbClr val="FFFFFF"/>
                </a:highlight>
                <a:latin typeface="Sniglet"/>
                <a:ea typeface="Sniglet"/>
                <a:cs typeface="Sniglet"/>
                <a:sym typeface="Sniglet"/>
              </a:rPr>
              <a:t>Ken Dryden, a Minister under Prime Minister Paul Martin, began negotiations between the federal government and the provinces with details being completed by the end of 2005. Ten agreements were in place, but were not introduced as the Liberals were then replaced by the Conservatives under Stephen Harper</a:t>
            </a:r>
            <a:r>
              <a:rPr lang="en" sz="2100" dirty="0">
                <a:highlight>
                  <a:srgbClr val="FFFFFF"/>
                </a:highlight>
                <a:latin typeface="Sniglet"/>
                <a:ea typeface="Sniglet"/>
                <a:cs typeface="Sniglet"/>
                <a:sym typeface="Sniglet"/>
              </a:rPr>
              <a:t>.</a:t>
            </a:r>
            <a:endParaRPr sz="2300" dirty="0">
              <a:latin typeface="Sniglet"/>
              <a:ea typeface="Sniglet"/>
              <a:cs typeface="Sniglet"/>
              <a:sym typeface="Snigle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26"/>
          <p:cNvSpPr/>
          <p:nvPr/>
        </p:nvSpPr>
        <p:spPr>
          <a:xfrm>
            <a:off x="474524"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1053474" y="1306275"/>
            <a:ext cx="1801775"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2004</a:t>
            </a:r>
            <a:endParaRPr sz="5400" dirty="0">
              <a:latin typeface="Sniglet"/>
              <a:ea typeface="Sniglet"/>
              <a:cs typeface="Sniglet"/>
              <a:sym typeface="Sniglet"/>
            </a:endParaRPr>
          </a:p>
        </p:txBody>
      </p:sp>
      <p:sp>
        <p:nvSpPr>
          <p:cNvPr id="142" name="Google Shape;142;p26"/>
          <p:cNvSpPr txBox="1"/>
          <p:nvPr/>
        </p:nvSpPr>
        <p:spPr>
          <a:xfrm>
            <a:off x="820278" y="715425"/>
            <a:ext cx="7660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350" b="1" dirty="0">
                <a:solidFill>
                  <a:schemeClr val="dk1"/>
                </a:solidFill>
                <a:highlight>
                  <a:srgbClr val="FFFFFF"/>
                </a:highlight>
                <a:latin typeface="Bangers"/>
                <a:ea typeface="Bangers"/>
                <a:cs typeface="Bangers"/>
                <a:sym typeface="Bangers"/>
              </a:rPr>
              <a:t>"CHILD CARE FOR A CHANGE!" THE THIRD NATIONAL CHILD CARE CONFERENCE</a:t>
            </a:r>
            <a:endParaRPr sz="2350" b="1" dirty="0">
              <a:solidFill>
                <a:schemeClr val="dk1"/>
              </a:solidFill>
              <a:highlight>
                <a:srgbClr val="FFFFFF"/>
              </a:highlight>
              <a:latin typeface="Bangers"/>
              <a:ea typeface="Bangers"/>
              <a:cs typeface="Bangers"/>
              <a:sym typeface="Bangers"/>
            </a:endParaRPr>
          </a:p>
        </p:txBody>
      </p:sp>
      <p:sp>
        <p:nvSpPr>
          <p:cNvPr id="143" name="Google Shape;143;p26"/>
          <p:cNvSpPr txBox="1"/>
          <p:nvPr/>
        </p:nvSpPr>
        <p:spPr>
          <a:xfrm>
            <a:off x="2911200" y="1306275"/>
            <a:ext cx="5420999" cy="31217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1"/>
                </a:solidFill>
                <a:highlight>
                  <a:srgbClr val="FFFFFF"/>
                </a:highlight>
                <a:latin typeface="Sniglet"/>
                <a:ea typeface="Sniglet"/>
                <a:cs typeface="Sniglet"/>
                <a:sym typeface="Sniglet"/>
              </a:rPr>
              <a:t>650 delegates gathering in Winnipeg for the third national conference, where public opinion had largely shifted towards accepting the importance of government responsibility for child care (In 2003, 85% of Canadians indicated that they supported a publicly-funded system). Participants attended workshops, and attended a town hall session on the final day with senior politicians in attendance. Of particular significance was the agreement of conference delegates that universal, publicly-funded child care was an agreed upon goal.</a:t>
            </a:r>
            <a:endParaRPr sz="1800" dirty="0">
              <a:solidFill>
                <a:schemeClr val="tx1"/>
              </a:solidFill>
              <a:latin typeface="Sniglet"/>
              <a:ea typeface="Sniglet"/>
              <a:cs typeface="Sniglet"/>
              <a:sym typeface="Sniglet"/>
            </a:endParaRPr>
          </a:p>
        </p:txBody>
      </p:sp>
      <p:pic>
        <p:nvPicPr>
          <p:cNvPr id="144" name="Google Shape;144;p26"/>
          <p:cNvPicPr preferRelativeResize="0"/>
          <p:nvPr/>
        </p:nvPicPr>
        <p:blipFill>
          <a:blip r:embed="rId3">
            <a:alphaModFix/>
          </a:blip>
          <a:stretch>
            <a:fillRect/>
          </a:stretch>
        </p:blipFill>
        <p:spPr>
          <a:xfrm>
            <a:off x="1053475" y="2447775"/>
            <a:ext cx="1615075" cy="215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50" name="Google Shape;150;p27"/>
          <p:cNvSpPr/>
          <p:nvPr/>
        </p:nvSpPr>
        <p:spPr>
          <a:xfrm>
            <a:off x="451104"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1053474" y="1306275"/>
            <a:ext cx="1801775"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2006</a:t>
            </a:r>
            <a:endParaRPr sz="5400" dirty="0">
              <a:latin typeface="Sniglet"/>
              <a:ea typeface="Sniglet"/>
              <a:cs typeface="Sniglet"/>
              <a:sym typeface="Sniglet"/>
            </a:endParaRPr>
          </a:p>
        </p:txBody>
      </p:sp>
      <p:sp>
        <p:nvSpPr>
          <p:cNvPr id="152" name="Google Shape;152;p27"/>
          <p:cNvSpPr txBox="1"/>
          <p:nvPr/>
        </p:nvSpPr>
        <p:spPr>
          <a:xfrm>
            <a:off x="867750" y="653175"/>
            <a:ext cx="7520400" cy="6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800" b="1" dirty="0">
                <a:solidFill>
                  <a:schemeClr val="dk1"/>
                </a:solidFill>
                <a:highlight>
                  <a:srgbClr val="FFFFFF"/>
                </a:highlight>
                <a:latin typeface="Bangers"/>
                <a:ea typeface="Bangers"/>
                <a:cs typeface="Bangers"/>
                <a:sym typeface="Bangers"/>
              </a:rPr>
              <a:t>STEPHEN HARPER'S CANCELLATION OF PROGRAMS</a:t>
            </a:r>
            <a:endParaRPr sz="2800" b="1" dirty="0">
              <a:solidFill>
                <a:schemeClr val="dk1"/>
              </a:solidFill>
              <a:highlight>
                <a:srgbClr val="FFFFFF"/>
              </a:highlight>
              <a:latin typeface="Bangers"/>
              <a:ea typeface="Bangers"/>
              <a:cs typeface="Bangers"/>
              <a:sym typeface="Bangers"/>
            </a:endParaRPr>
          </a:p>
        </p:txBody>
      </p:sp>
      <p:sp>
        <p:nvSpPr>
          <p:cNvPr id="153" name="Google Shape;153;p27"/>
          <p:cNvSpPr txBox="1"/>
          <p:nvPr/>
        </p:nvSpPr>
        <p:spPr>
          <a:xfrm>
            <a:off x="3023125" y="1306275"/>
            <a:ext cx="4992000" cy="2943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highlight>
                  <a:srgbClr val="FFFFFF"/>
                </a:highlight>
                <a:latin typeface="Sniglet"/>
                <a:ea typeface="Sniglet"/>
                <a:cs typeface="Sniglet"/>
                <a:sym typeface="Sniglet"/>
              </a:rPr>
              <a:t>Upon his election, Stephen Harper quickly moved to cancel the Liberals' plans for a national child care system (as proposed in 2004). Instead, Harper introduced the Universal Child Care Benefit (UCCB), giving families $100 per month for children up to five years of age.</a:t>
            </a:r>
            <a:endParaRPr sz="2000" dirty="0">
              <a:latin typeface="Sniglet"/>
              <a:ea typeface="Sniglet"/>
              <a:cs typeface="Sniglet"/>
              <a:sym typeface="Sniglet"/>
            </a:endParaRPr>
          </a:p>
        </p:txBody>
      </p:sp>
      <p:pic>
        <p:nvPicPr>
          <p:cNvPr id="154" name="Google Shape;154;p27"/>
          <p:cNvPicPr preferRelativeResize="0"/>
          <p:nvPr/>
        </p:nvPicPr>
        <p:blipFill>
          <a:blip r:embed="rId3">
            <a:alphaModFix/>
          </a:blip>
          <a:stretch>
            <a:fillRect/>
          </a:stretch>
        </p:blipFill>
        <p:spPr>
          <a:xfrm>
            <a:off x="1053475" y="2447775"/>
            <a:ext cx="1703580" cy="210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58"/>
        <p:cNvGrpSpPr/>
        <p:nvPr/>
      </p:nvGrpSpPr>
      <p:grpSpPr>
        <a:xfrm>
          <a:off x="0" y="0"/>
          <a:ext cx="0" cy="0"/>
          <a:chOff x="0" y="0"/>
          <a:chExt cx="0" cy="0"/>
        </a:xfrm>
      </p:grpSpPr>
      <p:sp>
        <p:nvSpPr>
          <p:cNvPr id="159" name="Google Shape;15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60" name="Google Shape;160;p28"/>
          <p:cNvSpPr/>
          <p:nvPr/>
        </p:nvSpPr>
        <p:spPr>
          <a:xfrm>
            <a:off x="468540"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066800" y="1306275"/>
            <a:ext cx="1788450"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2014</a:t>
            </a:r>
            <a:endParaRPr sz="5400" dirty="0">
              <a:latin typeface="Sniglet"/>
              <a:ea typeface="Sniglet"/>
              <a:cs typeface="Sniglet"/>
              <a:sym typeface="Sniglet"/>
            </a:endParaRPr>
          </a:p>
        </p:txBody>
      </p:sp>
      <p:sp>
        <p:nvSpPr>
          <p:cNvPr id="162" name="Google Shape;162;p28"/>
          <p:cNvSpPr txBox="1"/>
          <p:nvPr/>
        </p:nvSpPr>
        <p:spPr>
          <a:xfrm>
            <a:off x="909062" y="681600"/>
            <a:ext cx="7446537" cy="8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650" b="1" dirty="0">
                <a:solidFill>
                  <a:schemeClr val="dk1"/>
                </a:solidFill>
                <a:highlight>
                  <a:srgbClr val="FFFFFF"/>
                </a:highlight>
                <a:latin typeface="Bangers"/>
                <a:ea typeface="Bangers"/>
                <a:cs typeface="Bangers"/>
                <a:sym typeface="Bangers"/>
              </a:rPr>
              <a:t>CHILDCARE2020, THE FOURTH NATIONAL CHILD CARE CONFERENCE</a:t>
            </a:r>
            <a:endParaRPr sz="2650" b="1" dirty="0">
              <a:solidFill>
                <a:schemeClr val="dk1"/>
              </a:solidFill>
              <a:highlight>
                <a:srgbClr val="FFFFFF"/>
              </a:highlight>
              <a:latin typeface="Bangers"/>
              <a:ea typeface="Bangers"/>
              <a:cs typeface="Bangers"/>
              <a:sym typeface="Bangers"/>
            </a:endParaRPr>
          </a:p>
        </p:txBody>
      </p:sp>
      <p:sp>
        <p:nvSpPr>
          <p:cNvPr id="163" name="Google Shape;163;p28"/>
          <p:cNvSpPr txBox="1"/>
          <p:nvPr/>
        </p:nvSpPr>
        <p:spPr>
          <a:xfrm>
            <a:off x="3145449" y="1260200"/>
            <a:ext cx="4745483"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highlight>
                  <a:srgbClr val="FFFFFF"/>
                </a:highlight>
                <a:latin typeface="Sniglet"/>
                <a:ea typeface="Sniglet"/>
                <a:cs typeface="Sniglet"/>
                <a:sym typeface="Sniglet"/>
              </a:rPr>
              <a:t>Taking place in Winnipeg, more than 600 delegates gathered for the Fourth National Child Care Conference. Entitled ChildCare 2020, the conference focused on the importance of creating an updated child care system that reflected the needs of Canadians by 2020.</a:t>
            </a:r>
            <a:endParaRPr sz="2000" dirty="0">
              <a:latin typeface="Sniglet"/>
              <a:ea typeface="Sniglet"/>
              <a:cs typeface="Sniglet"/>
              <a:sym typeface="Sniglet"/>
            </a:endParaRPr>
          </a:p>
        </p:txBody>
      </p:sp>
      <p:pic>
        <p:nvPicPr>
          <p:cNvPr id="164" name="Google Shape;164;p28"/>
          <p:cNvPicPr preferRelativeResize="0"/>
          <p:nvPr/>
        </p:nvPicPr>
        <p:blipFill>
          <a:blip r:embed="rId3">
            <a:alphaModFix/>
          </a:blip>
          <a:stretch>
            <a:fillRect/>
          </a:stretch>
        </p:blipFill>
        <p:spPr>
          <a:xfrm>
            <a:off x="1025487" y="2295375"/>
            <a:ext cx="1939385" cy="23217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77"/>
        <p:cNvGrpSpPr/>
        <p:nvPr/>
      </p:nvGrpSpPr>
      <p:grpSpPr>
        <a:xfrm>
          <a:off x="0" y="0"/>
          <a:ext cx="0" cy="0"/>
          <a:chOff x="0" y="0"/>
          <a:chExt cx="0" cy="0"/>
        </a:xfrm>
      </p:grpSpPr>
      <p:sp>
        <p:nvSpPr>
          <p:cNvPr id="178" name="Google Shape;17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79" name="Google Shape;179;p30"/>
          <p:cNvSpPr/>
          <p:nvPr/>
        </p:nvSpPr>
        <p:spPr>
          <a:xfrm>
            <a:off x="471318"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1066799" y="1916267"/>
            <a:ext cx="1821775"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2017</a:t>
            </a:r>
            <a:endParaRPr sz="5400" dirty="0">
              <a:latin typeface="Sniglet"/>
              <a:ea typeface="Sniglet"/>
              <a:cs typeface="Sniglet"/>
              <a:sym typeface="Sniglet"/>
            </a:endParaRPr>
          </a:p>
        </p:txBody>
      </p:sp>
      <p:sp>
        <p:nvSpPr>
          <p:cNvPr id="181" name="Google Shape;181;p30"/>
          <p:cNvSpPr txBox="1"/>
          <p:nvPr/>
        </p:nvSpPr>
        <p:spPr>
          <a:xfrm>
            <a:off x="935959" y="776879"/>
            <a:ext cx="7272081" cy="5841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800" b="1" dirty="0">
                <a:solidFill>
                  <a:schemeClr val="dk1"/>
                </a:solidFill>
                <a:highlight>
                  <a:srgbClr val="FFFFFF"/>
                </a:highlight>
                <a:latin typeface="Bangers"/>
                <a:ea typeface="Bangers"/>
                <a:cs typeface="Bangers"/>
                <a:sym typeface="Bangers"/>
              </a:rPr>
              <a:t>MULTILATERAL EARLY LEARNING AND CHILD CARE FRAMEWORK</a:t>
            </a:r>
            <a:endParaRPr sz="2800" b="1" dirty="0">
              <a:solidFill>
                <a:schemeClr val="dk1"/>
              </a:solidFill>
              <a:highlight>
                <a:srgbClr val="FFFFFF"/>
              </a:highlight>
              <a:latin typeface="Bangers"/>
              <a:ea typeface="Bangers"/>
              <a:cs typeface="Bangers"/>
              <a:sym typeface="Bangers"/>
            </a:endParaRPr>
          </a:p>
        </p:txBody>
      </p:sp>
      <p:sp>
        <p:nvSpPr>
          <p:cNvPr id="182" name="Google Shape;182;p30"/>
          <p:cNvSpPr txBox="1"/>
          <p:nvPr/>
        </p:nvSpPr>
        <p:spPr>
          <a:xfrm>
            <a:off x="3347075" y="1250225"/>
            <a:ext cx="4566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highlight>
                  <a:srgbClr val="FFFFFF"/>
                </a:highlight>
                <a:latin typeface="Sniglet"/>
                <a:ea typeface="Sniglet"/>
                <a:cs typeface="Sniglet"/>
                <a:sym typeface="Sniglet"/>
              </a:rPr>
              <a:t>This framework, as published in 2017, emphasizes the "importance of supporting parents, families, and communities in their efforts to ensure the best possible future for their children." It outlines a governmental commitment towards improved quality, accessibility, affordability, flexibility and inclusivity in early learning and child care.</a:t>
            </a:r>
            <a:endParaRPr sz="2000" dirty="0">
              <a:latin typeface="Sniglet"/>
              <a:ea typeface="Sniglet"/>
              <a:cs typeface="Sniglet"/>
              <a:sym typeface="Snigle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86"/>
        <p:cNvGrpSpPr/>
        <p:nvPr/>
      </p:nvGrpSpPr>
      <p:grpSpPr>
        <a:xfrm>
          <a:off x="0" y="0"/>
          <a:ext cx="0" cy="0"/>
          <a:chOff x="0" y="0"/>
          <a:chExt cx="0" cy="0"/>
        </a:xfrm>
      </p:grpSpPr>
      <p:pic>
        <p:nvPicPr>
          <p:cNvPr id="192" name="Google Shape;192;p31" title="Helping First Nations | Indigenous Early Learning and Child Care Framework">
            <a:hlinkClick r:id="rId3"/>
          </p:cNvPr>
          <p:cNvPicPr preferRelativeResize="0"/>
          <p:nvPr/>
        </p:nvPicPr>
        <p:blipFill>
          <a:blip r:embed="rId4">
            <a:alphaModFix/>
          </a:blip>
          <a:stretch>
            <a:fillRect/>
          </a:stretch>
        </p:blipFill>
        <p:spPr>
          <a:xfrm>
            <a:off x="867750" y="2363675"/>
            <a:ext cx="2733524" cy="2050150"/>
          </a:xfrm>
          <a:prstGeom prst="rect">
            <a:avLst/>
          </a:prstGeom>
          <a:noFill/>
          <a:ln>
            <a:noFill/>
          </a:ln>
        </p:spPr>
      </p:pic>
      <p:sp>
        <p:nvSpPr>
          <p:cNvPr id="187" name="Google Shape;1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88" name="Google Shape;188;p31"/>
          <p:cNvSpPr/>
          <p:nvPr/>
        </p:nvSpPr>
        <p:spPr>
          <a:xfrm>
            <a:off x="448970"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p:nvPr/>
        </p:nvSpPr>
        <p:spPr>
          <a:xfrm>
            <a:off x="1039090" y="1306275"/>
            <a:ext cx="1816159"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2018</a:t>
            </a:r>
            <a:endParaRPr sz="5400" dirty="0">
              <a:latin typeface="Sniglet"/>
              <a:ea typeface="Sniglet"/>
              <a:cs typeface="Sniglet"/>
              <a:sym typeface="Sniglet"/>
            </a:endParaRPr>
          </a:p>
        </p:txBody>
      </p:sp>
      <p:sp>
        <p:nvSpPr>
          <p:cNvPr id="190" name="Google Shape;190;p31"/>
          <p:cNvSpPr txBox="1"/>
          <p:nvPr/>
        </p:nvSpPr>
        <p:spPr>
          <a:xfrm>
            <a:off x="867750" y="729675"/>
            <a:ext cx="8327400" cy="5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800" b="1" dirty="0">
                <a:solidFill>
                  <a:schemeClr val="dk1"/>
                </a:solidFill>
                <a:highlight>
                  <a:srgbClr val="FFFFFF"/>
                </a:highlight>
                <a:latin typeface="Bangers"/>
                <a:ea typeface="Bangers"/>
                <a:cs typeface="Bangers"/>
                <a:sym typeface="Bangers"/>
              </a:rPr>
              <a:t>INDIGENOUS EARLY LEARNING AND CHILD CARE FRAMEWORK</a:t>
            </a:r>
            <a:endParaRPr sz="2800" b="1" dirty="0">
              <a:solidFill>
                <a:schemeClr val="dk1"/>
              </a:solidFill>
              <a:highlight>
                <a:srgbClr val="FFFFFF"/>
              </a:highlight>
              <a:latin typeface="Bangers"/>
              <a:ea typeface="Bangers"/>
              <a:cs typeface="Bangers"/>
              <a:sym typeface="Bangers"/>
            </a:endParaRPr>
          </a:p>
        </p:txBody>
      </p:sp>
      <p:sp>
        <p:nvSpPr>
          <p:cNvPr id="191" name="Google Shape;191;p31"/>
          <p:cNvSpPr txBox="1"/>
          <p:nvPr/>
        </p:nvSpPr>
        <p:spPr>
          <a:xfrm>
            <a:off x="3855094" y="1306275"/>
            <a:ext cx="4421155"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highlight>
                  <a:srgbClr val="FFFFFF"/>
                </a:highlight>
                <a:latin typeface="Sniglet"/>
                <a:ea typeface="Sniglet"/>
                <a:cs typeface="Sniglet"/>
                <a:sym typeface="Sniglet"/>
              </a:rPr>
              <a:t>The preamble notes "the Indigenous Early Learning and Child Care Framework represents the Government of Canada and Indigenous peoples' work to co-develop a transformative Indigenous framework that reflects the unique cultures, aspirations and needs of First Nations, Inuit and Metis children across Canada."</a:t>
            </a:r>
            <a:endParaRPr sz="2000" dirty="0">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98" name="Google Shape;198;p32"/>
          <p:cNvSpPr/>
          <p:nvPr/>
        </p:nvSpPr>
        <p:spPr>
          <a:xfrm>
            <a:off x="901075" y="1497825"/>
            <a:ext cx="1987500"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Sniglet"/>
                <a:ea typeface="Sniglet"/>
                <a:cs typeface="Sniglet"/>
                <a:sym typeface="Sniglet"/>
              </a:rPr>
              <a:t>2022</a:t>
            </a:r>
            <a:endParaRPr sz="5400" dirty="0">
              <a:latin typeface="Sniglet"/>
              <a:ea typeface="Sniglet"/>
              <a:cs typeface="Sniglet"/>
              <a:sym typeface="Sniglet"/>
            </a:endParaRPr>
          </a:p>
        </p:txBody>
      </p:sp>
      <p:sp>
        <p:nvSpPr>
          <p:cNvPr id="199" name="Google Shape;199;p32"/>
          <p:cNvSpPr txBox="1"/>
          <p:nvPr/>
        </p:nvSpPr>
        <p:spPr>
          <a:xfrm>
            <a:off x="2938466" y="1260764"/>
            <a:ext cx="5155668" cy="322731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highlight>
                  <a:srgbClr val="FFFFFF"/>
                </a:highlight>
                <a:latin typeface="Sniglet"/>
                <a:ea typeface="Sniglet"/>
                <a:cs typeface="Sniglet"/>
                <a:sym typeface="Sniglet"/>
              </a:rPr>
              <a:t>Many </a:t>
            </a:r>
            <a:r>
              <a:rPr lang="en" sz="1800" dirty="0">
                <a:highlight>
                  <a:srgbClr val="FFFFFF"/>
                </a:highlight>
                <a:latin typeface="Sniglet"/>
                <a:ea typeface="Sniglet"/>
                <a:cs typeface="Sniglet"/>
                <a:sym typeface="Sniglet"/>
                <a:hlinkClick r:id="rId3"/>
              </a:rPr>
              <a:t>families</a:t>
            </a:r>
            <a:r>
              <a:rPr lang="en" sz="1800" dirty="0">
                <a:highlight>
                  <a:srgbClr val="FFFFFF"/>
                </a:highlight>
                <a:latin typeface="Sniglet"/>
                <a:ea typeface="Sniglet"/>
                <a:cs typeface="Sniglet"/>
                <a:sym typeface="Sniglet"/>
              </a:rPr>
              <a:t> are forced to decide whether or not the cost of child care is worth it when compared to their annual income. </a:t>
            </a:r>
          </a:p>
          <a:p>
            <a:pPr marL="0" lvl="0" indent="0" algn="l" rtl="0">
              <a:spcBef>
                <a:spcPts val="0"/>
              </a:spcBef>
              <a:spcAft>
                <a:spcPts val="0"/>
              </a:spcAft>
              <a:buNone/>
            </a:pPr>
            <a:endParaRPr lang="en" sz="1800" dirty="0">
              <a:highlight>
                <a:srgbClr val="FFFFFF"/>
              </a:highlight>
              <a:latin typeface="Sniglet"/>
              <a:ea typeface="Sniglet"/>
              <a:cs typeface="Sniglet"/>
              <a:sym typeface="Sniglet"/>
            </a:endParaRPr>
          </a:p>
          <a:p>
            <a:pPr marL="0" lvl="0" indent="0" algn="l" rtl="0">
              <a:spcBef>
                <a:spcPts val="0"/>
              </a:spcBef>
              <a:spcAft>
                <a:spcPts val="0"/>
              </a:spcAft>
              <a:buNone/>
            </a:pPr>
            <a:r>
              <a:rPr lang="en" sz="1800" dirty="0">
                <a:highlight>
                  <a:srgbClr val="FFFFFF"/>
                </a:highlight>
                <a:latin typeface="Sniglet"/>
                <a:ea typeface="Sniglet"/>
                <a:cs typeface="Sniglet"/>
                <a:sym typeface="Sniglet"/>
              </a:rPr>
              <a:t>The </a:t>
            </a:r>
            <a:r>
              <a:rPr lang="en" sz="1800" dirty="0">
                <a:highlight>
                  <a:srgbClr val="FFFFFF"/>
                </a:highlight>
                <a:latin typeface="Sniglet"/>
                <a:ea typeface="Sniglet"/>
                <a:cs typeface="Sniglet"/>
                <a:sym typeface="Sniglet"/>
                <a:hlinkClick r:id="rId4"/>
              </a:rPr>
              <a:t>federal government </a:t>
            </a:r>
            <a:r>
              <a:rPr lang="en" sz="1800" dirty="0">
                <a:highlight>
                  <a:srgbClr val="FFFFFF"/>
                </a:highlight>
                <a:latin typeface="Sniglet"/>
                <a:ea typeface="Sniglet"/>
                <a:cs typeface="Sniglet"/>
                <a:sym typeface="Sniglet"/>
              </a:rPr>
              <a:t> has now signed agreements with every province and territory to reduce child care fees and make child care more accessible for families. </a:t>
            </a:r>
          </a:p>
          <a:p>
            <a:pPr marL="0" lvl="0" indent="0" algn="l" rtl="0">
              <a:spcBef>
                <a:spcPts val="0"/>
              </a:spcBef>
              <a:spcAft>
                <a:spcPts val="0"/>
              </a:spcAft>
              <a:buNone/>
            </a:pPr>
            <a:endParaRPr lang="en" sz="1800" dirty="0">
              <a:highlight>
                <a:srgbClr val="FFFFFF"/>
              </a:highlight>
              <a:latin typeface="Sniglet"/>
              <a:ea typeface="Sniglet"/>
              <a:cs typeface="Sniglet"/>
              <a:sym typeface="Sniglet"/>
            </a:endParaRPr>
          </a:p>
          <a:p>
            <a:pPr marL="0" lvl="0" indent="0" algn="l" rtl="0">
              <a:spcBef>
                <a:spcPts val="0"/>
              </a:spcBef>
              <a:spcAft>
                <a:spcPts val="0"/>
              </a:spcAft>
              <a:buNone/>
            </a:pPr>
            <a:r>
              <a:rPr lang="en" sz="1800" dirty="0">
                <a:highlight>
                  <a:srgbClr val="FFFFFF"/>
                </a:highlight>
                <a:latin typeface="Sniglet"/>
                <a:ea typeface="Sniglet"/>
                <a:cs typeface="Sniglet"/>
                <a:sym typeface="Sniglet"/>
              </a:rPr>
              <a:t>This change is the result of decades of activism for an affordable and quality child care system. </a:t>
            </a:r>
            <a:endParaRPr sz="1800" dirty="0">
              <a:latin typeface="Sniglet"/>
              <a:ea typeface="Sniglet"/>
              <a:cs typeface="Sniglet"/>
              <a:sym typeface="Sniglet"/>
            </a:endParaRPr>
          </a:p>
        </p:txBody>
      </p:sp>
      <p:sp>
        <p:nvSpPr>
          <p:cNvPr id="200" name="Google Shape;200;p32"/>
          <p:cNvSpPr txBox="1"/>
          <p:nvPr/>
        </p:nvSpPr>
        <p:spPr>
          <a:xfrm>
            <a:off x="912450" y="655425"/>
            <a:ext cx="7319100" cy="8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00"/>
              </a:spcAft>
              <a:buNone/>
            </a:pPr>
            <a:r>
              <a:rPr lang="en" sz="2800" b="1" dirty="0">
                <a:solidFill>
                  <a:schemeClr val="dk1"/>
                </a:solidFill>
                <a:highlight>
                  <a:srgbClr val="FFFFFF"/>
                </a:highlight>
                <a:latin typeface="Bangers"/>
                <a:ea typeface="Bangers"/>
                <a:cs typeface="Bangers"/>
                <a:sym typeface="Bangers"/>
              </a:rPr>
              <a:t>Where are we now…….?</a:t>
            </a:r>
            <a:endParaRPr sz="2800" dirty="0"/>
          </a:p>
        </p:txBody>
      </p:sp>
      <p:pic>
        <p:nvPicPr>
          <p:cNvPr id="201" name="Google Shape;201;p32"/>
          <p:cNvPicPr preferRelativeResize="0"/>
          <p:nvPr/>
        </p:nvPicPr>
        <p:blipFill rotWithShape="1">
          <a:blip r:embed="rId5">
            <a:alphaModFix/>
          </a:blip>
          <a:srcRect l="3393" t="2708" b="4462"/>
          <a:stretch/>
        </p:blipFill>
        <p:spPr>
          <a:xfrm>
            <a:off x="1049866" y="2844800"/>
            <a:ext cx="1751433" cy="1320800"/>
          </a:xfrm>
          <a:prstGeom prst="rect">
            <a:avLst/>
          </a:prstGeom>
          <a:noFill/>
          <a:ln>
            <a:noFill/>
          </a:ln>
        </p:spPr>
      </p:pic>
      <p:sp>
        <p:nvSpPr>
          <p:cNvPr id="202" name="Google Shape;202;p32"/>
          <p:cNvSpPr/>
          <p:nvPr/>
        </p:nvSpPr>
        <p:spPr>
          <a:xfrm>
            <a:off x="272200" y="41250"/>
            <a:ext cx="640500" cy="5061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02481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630</Words>
  <Application>Microsoft Office PowerPoint</Application>
  <PresentationFormat>On-screen Show (16:9)</PresentationFormat>
  <Paragraphs>41</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Sniglet</vt:lpstr>
      <vt:lpstr>Calibri</vt:lpstr>
      <vt:lpstr>Bangers</vt:lpstr>
      <vt:lpstr>Simple Light</vt:lpstr>
      <vt:lpstr>Jachimo template</vt:lpstr>
      <vt:lpstr>Where are we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we now?</dc:title>
  <dc:creator>Lisa Boucher</dc:creator>
  <cp:lastModifiedBy>Lisa Boucher</cp:lastModifiedBy>
  <cp:revision>5</cp:revision>
  <dcterms:modified xsi:type="dcterms:W3CDTF">2022-05-24T17:31:58Z</dcterms:modified>
</cp:coreProperties>
</file>